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diagrams/layout5.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diagrams/drawing5.xml" ContentType="application/vnd.ms-office.drawingml.diagramDrawing+xml"/>
  <Override PartName="/ppt/diagrams/drawing4.xml" ContentType="application/vnd.ms-office.drawingml.diagramDrawing+xml"/>
  <Override PartName="/ppt/slides/slide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61" r:id="rId6"/>
    <p:sldId id="262" r:id="rId7"/>
    <p:sldId id="263" r:id="rId8"/>
    <p:sldId id="264" r:id="rId9"/>
    <p:sldId id="265" r:id="rId10"/>
    <p:sldId id="266" r:id="rId11"/>
    <p:sldId id="267" r:id="rId12"/>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79FE"/>
    <a:srgbClr val="FD8798"/>
    <a:srgbClr val="3FE0F1"/>
    <a:srgbClr val="F959F9"/>
    <a:srgbClr val="20FC20"/>
    <a:srgbClr val="B507B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16" autoAdjust="0"/>
    <p:restoredTop sz="94660"/>
  </p:normalViewPr>
  <p:slideViewPr>
    <p:cSldViewPr snapToGrid="0">
      <p:cViewPr varScale="1">
        <p:scale>
          <a:sx n="66" d="100"/>
          <a:sy n="66" d="100"/>
        </p:scale>
        <p:origin x="-564" y="-1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1999D0-9B1A-4AE5-B9C1-5B8D87125FCC}" type="doc">
      <dgm:prSet loTypeId="urn:microsoft.com/office/officeart/2009/layout/CircleArrowProcess" loCatId="process" qsTypeId="urn:microsoft.com/office/officeart/2005/8/quickstyle/simple1" qsCatId="simple" csTypeId="urn:microsoft.com/office/officeart/2005/8/colors/colorful4" csCatId="colorful" phldr="1"/>
      <dgm:spPr/>
      <dgm:t>
        <a:bodyPr/>
        <a:lstStyle/>
        <a:p>
          <a:endParaRPr lang="id-ID"/>
        </a:p>
      </dgm:t>
    </dgm:pt>
    <dgm:pt modelId="{71BB68CD-6F38-4681-8A0E-D706D240D91C}">
      <dgm:prSet phldrT="[Text]" custT="1">
        <dgm:style>
          <a:lnRef idx="2">
            <a:schemeClr val="accent4">
              <a:shade val="50000"/>
            </a:schemeClr>
          </a:lnRef>
          <a:fillRef idx="1">
            <a:schemeClr val="accent4"/>
          </a:fillRef>
          <a:effectRef idx="0">
            <a:schemeClr val="accent4"/>
          </a:effectRef>
          <a:fontRef idx="minor">
            <a:schemeClr val="lt1"/>
          </a:fontRef>
        </dgm:style>
      </dgm:prSet>
      <dgm:spPr>
        <a:solidFill>
          <a:srgbClr val="FFFF00"/>
        </a:solidFill>
      </dgm:spPr>
      <dgm:t>
        <a:bodyPr/>
        <a:lstStyle/>
        <a:p>
          <a:pPr algn="ctr"/>
          <a:r>
            <a:rPr lang="id-ID" sz="1800" b="1" dirty="0" smtClean="0">
              <a:latin typeface="Arial Narrow" panose="020B0606020202030204" pitchFamily="34" charset="0"/>
            </a:rPr>
            <a:t>Pendidikan di Baghdad </a:t>
          </a:r>
        </a:p>
        <a:p>
          <a:pPr algn="ctr"/>
          <a:r>
            <a:rPr lang="id-ID" sz="1800" b="1" dirty="0" smtClean="0">
              <a:latin typeface="Arial Narrow" panose="020B0606020202030204" pitchFamily="34" charset="0"/>
            </a:rPr>
            <a:t>Diajak oleh seorang Matematikawa Muslim besar Muhammad Ibn Musa Ibn Shakir</a:t>
          </a:r>
        </a:p>
        <a:p>
          <a:pPr algn="ctr"/>
          <a:r>
            <a:rPr lang="id-ID" sz="1800" b="1" dirty="0" smtClean="0">
              <a:latin typeface="Arial Narrow" panose="020B0606020202030204" pitchFamily="34" charset="0"/>
            </a:rPr>
            <a:t>Alasan : sang tokoh memiliki pengetahuan tentang bahasa, dan menyadari potensi untuk berkarir ilmiah.</a:t>
          </a:r>
        </a:p>
        <a:p>
          <a:pPr algn="ctr"/>
          <a:r>
            <a:rPr lang="id-ID" sz="1800" b="1" dirty="0" smtClean="0">
              <a:latin typeface="Arial Narrow" panose="020B0606020202030204" pitchFamily="34" charset="0"/>
            </a:rPr>
            <a:t>Sang tokoh belajar di bawah bimbingan Banu Musa</a:t>
          </a:r>
          <a:endParaRPr lang="id-ID" sz="1800" b="1" dirty="0">
            <a:latin typeface="Arial Narrow" panose="020B0606020202030204" pitchFamily="34" charset="0"/>
          </a:endParaRPr>
        </a:p>
      </dgm:t>
    </dgm:pt>
    <dgm:pt modelId="{A3FE2F5F-77EF-488E-B9B2-2E48070C6937}" type="parTrans" cxnId="{7E7FA1AC-5D04-4A1F-B3FF-14A465ED4AF5}">
      <dgm:prSet/>
      <dgm:spPr/>
      <dgm:t>
        <a:bodyPr/>
        <a:lstStyle/>
        <a:p>
          <a:endParaRPr lang="id-ID"/>
        </a:p>
      </dgm:t>
    </dgm:pt>
    <dgm:pt modelId="{E419CC3F-153A-4064-A01A-0F9FF1CD9C4A}" type="sibTrans" cxnId="{7E7FA1AC-5D04-4A1F-B3FF-14A465ED4AF5}">
      <dgm:prSet/>
      <dgm:spPr/>
      <dgm:t>
        <a:bodyPr/>
        <a:lstStyle/>
        <a:p>
          <a:endParaRPr lang="id-ID"/>
        </a:p>
      </dgm:t>
    </dgm:pt>
    <dgm:pt modelId="{8A08A370-789A-4140-89BA-13E8B1A9413E}">
      <dgm:prSet phldrT="[Text]">
        <dgm:style>
          <a:lnRef idx="1">
            <a:schemeClr val="accent6"/>
          </a:lnRef>
          <a:fillRef idx="2">
            <a:schemeClr val="accent6"/>
          </a:fillRef>
          <a:effectRef idx="1">
            <a:schemeClr val="accent6"/>
          </a:effectRef>
          <a:fontRef idx="minor">
            <a:schemeClr val="dk1"/>
          </a:fontRef>
        </dgm:style>
      </dgm:prSet>
      <dgm:spPr/>
      <dgm:t>
        <a:bodyPr/>
        <a:lstStyle/>
        <a:p>
          <a:pPr algn="r"/>
          <a:r>
            <a:rPr lang="id-ID" dirty="0" smtClean="0">
              <a:latin typeface="Berlin Sans FB" panose="020E0602020502020306" pitchFamily="34" charset="0"/>
            </a:rPr>
            <a:t>Kemudian Thabit memberikan kontribusi untuk beberapa cabang ilmu pengetahuan, : Matematika, astronomi, dan mekanika</a:t>
          </a:r>
          <a:endParaRPr lang="id-ID" dirty="0">
            <a:latin typeface="Berlin Sans FB" panose="020E0602020502020306" pitchFamily="34" charset="0"/>
          </a:endParaRPr>
        </a:p>
      </dgm:t>
    </dgm:pt>
    <dgm:pt modelId="{63E34781-337A-44C9-A968-C5F4A9C8122E}" type="parTrans" cxnId="{DDF6FAC5-9BE0-437F-93F4-3B1FD4E73B33}">
      <dgm:prSet/>
      <dgm:spPr/>
      <dgm:t>
        <a:bodyPr/>
        <a:lstStyle/>
        <a:p>
          <a:endParaRPr lang="id-ID"/>
        </a:p>
      </dgm:t>
    </dgm:pt>
    <dgm:pt modelId="{4823155B-3CC7-4D4D-9148-525734003244}" type="sibTrans" cxnId="{DDF6FAC5-9BE0-437F-93F4-3B1FD4E73B33}">
      <dgm:prSet/>
      <dgm:spPr/>
      <dgm:t>
        <a:bodyPr/>
        <a:lstStyle/>
        <a:p>
          <a:endParaRPr lang="id-ID"/>
        </a:p>
      </dgm:t>
    </dgm:pt>
    <dgm:pt modelId="{B51743A7-F564-423D-B65F-F35EA0E0C4FB}">
      <dgm:prSet phldrT="[Text]" custT="1">
        <dgm:style>
          <a:lnRef idx="1">
            <a:schemeClr val="accent1"/>
          </a:lnRef>
          <a:fillRef idx="2">
            <a:schemeClr val="accent1"/>
          </a:fillRef>
          <a:effectRef idx="1">
            <a:schemeClr val="accent1"/>
          </a:effectRef>
          <a:fontRef idx="minor">
            <a:schemeClr val="dk1"/>
          </a:fontRef>
        </dgm:style>
      </dgm:prSet>
      <dgm:spPr/>
      <dgm:t>
        <a:bodyPr/>
        <a:lstStyle/>
        <a:p>
          <a:r>
            <a:rPr lang="id-ID" sz="1800" dirty="0" smtClean="0">
              <a:latin typeface="Berlin Sans FB" panose="020E0602020502020306" pitchFamily="34" charset="0"/>
            </a:rPr>
            <a:t>Kemudian Thabit memberikan kontribusi untuk beberapa cabang ilmu pengetahuan, : Matematika, astronomi, dan mekanika</a:t>
          </a:r>
          <a:endParaRPr lang="id-ID" sz="1800" dirty="0">
            <a:latin typeface="Berlin Sans FB" panose="020E0602020502020306" pitchFamily="34" charset="0"/>
          </a:endParaRPr>
        </a:p>
      </dgm:t>
    </dgm:pt>
    <dgm:pt modelId="{3C7403E4-F0C9-4291-B93F-E6CA348FF748}" type="parTrans" cxnId="{59299D47-005A-4903-B325-576EDA32E666}">
      <dgm:prSet/>
      <dgm:spPr/>
      <dgm:t>
        <a:bodyPr/>
        <a:lstStyle/>
        <a:p>
          <a:endParaRPr lang="id-ID"/>
        </a:p>
      </dgm:t>
    </dgm:pt>
    <dgm:pt modelId="{A7BC5E49-463B-45D5-80B3-D3EF645CCBCF}" type="sibTrans" cxnId="{59299D47-005A-4903-B325-576EDA32E666}">
      <dgm:prSet/>
      <dgm:spPr/>
      <dgm:t>
        <a:bodyPr/>
        <a:lstStyle/>
        <a:p>
          <a:endParaRPr lang="id-ID"/>
        </a:p>
      </dgm:t>
    </dgm:pt>
    <dgm:pt modelId="{5BD9EDD4-B00C-481B-8AF6-1E24CC7D6BA6}" type="pres">
      <dgm:prSet presAssocID="{671999D0-9B1A-4AE5-B9C1-5B8D87125FCC}" presName="Name0" presStyleCnt="0">
        <dgm:presLayoutVars>
          <dgm:chMax val="7"/>
          <dgm:chPref val="7"/>
          <dgm:dir/>
          <dgm:animLvl val="lvl"/>
        </dgm:presLayoutVars>
      </dgm:prSet>
      <dgm:spPr/>
      <dgm:t>
        <a:bodyPr/>
        <a:lstStyle/>
        <a:p>
          <a:endParaRPr lang="id-ID"/>
        </a:p>
      </dgm:t>
    </dgm:pt>
    <dgm:pt modelId="{87CF163B-6280-4053-A81D-1128FBB04DF2}" type="pres">
      <dgm:prSet presAssocID="{71BB68CD-6F38-4681-8A0E-D706D240D91C}" presName="Accent1" presStyleCnt="0"/>
      <dgm:spPr/>
    </dgm:pt>
    <dgm:pt modelId="{49B97F0E-2ACE-4A2D-BB4C-886FB6DC3EA2}" type="pres">
      <dgm:prSet presAssocID="{71BB68CD-6F38-4681-8A0E-D706D240D91C}" presName="Accent" presStyleLbl="node1" presStyleIdx="0" presStyleCnt="3" custLinFactNeighborX="4917" custLinFactNeighborY="3460"/>
      <dgm:spPr/>
    </dgm:pt>
    <dgm:pt modelId="{F9442EEA-2B23-4F27-9431-7D0CF956D601}" type="pres">
      <dgm:prSet presAssocID="{71BB68CD-6F38-4681-8A0E-D706D240D91C}" presName="Parent1" presStyleLbl="revTx" presStyleIdx="0" presStyleCnt="3" custScaleX="545918" custScaleY="265432" custLinFactNeighborX="-953" custLinFactNeighborY="-92975">
        <dgm:presLayoutVars>
          <dgm:chMax val="1"/>
          <dgm:chPref val="1"/>
          <dgm:bulletEnabled val="1"/>
        </dgm:presLayoutVars>
      </dgm:prSet>
      <dgm:spPr/>
      <dgm:t>
        <a:bodyPr/>
        <a:lstStyle/>
        <a:p>
          <a:endParaRPr lang="id-ID"/>
        </a:p>
      </dgm:t>
    </dgm:pt>
    <dgm:pt modelId="{616389F7-1BE9-4B07-AB7A-89E78665E5BC}" type="pres">
      <dgm:prSet presAssocID="{8A08A370-789A-4140-89BA-13E8B1A9413E}" presName="Accent2" presStyleCnt="0"/>
      <dgm:spPr/>
    </dgm:pt>
    <dgm:pt modelId="{D1A258A0-B242-45D9-A2F4-FB401FAEF1F0}" type="pres">
      <dgm:prSet presAssocID="{8A08A370-789A-4140-89BA-13E8B1A9413E}" presName="Accent" presStyleLbl="node1" presStyleIdx="1" presStyleCnt="3" custLinFactNeighborX="-16745" custLinFactNeighborY="1046"/>
      <dgm:spPr/>
    </dgm:pt>
    <dgm:pt modelId="{B0D16B3B-86FF-4137-8B1A-4C9F1CA4CD27}" type="pres">
      <dgm:prSet presAssocID="{8A08A370-789A-4140-89BA-13E8B1A9413E}" presName="Parent2" presStyleLbl="revTx" presStyleIdx="1" presStyleCnt="3" custScaleX="469327" custScaleY="102727" custLinFactNeighborX="86073" custLinFactNeighborY="32526">
        <dgm:presLayoutVars>
          <dgm:chMax val="1"/>
          <dgm:chPref val="1"/>
          <dgm:bulletEnabled val="1"/>
        </dgm:presLayoutVars>
      </dgm:prSet>
      <dgm:spPr/>
      <dgm:t>
        <a:bodyPr/>
        <a:lstStyle/>
        <a:p>
          <a:endParaRPr lang="id-ID"/>
        </a:p>
      </dgm:t>
    </dgm:pt>
    <dgm:pt modelId="{32B8444B-CC4D-4FEA-A840-1AF13CDFCCD6}" type="pres">
      <dgm:prSet presAssocID="{B51743A7-F564-423D-B65F-F35EA0E0C4FB}" presName="Accent3" presStyleCnt="0"/>
      <dgm:spPr/>
    </dgm:pt>
    <dgm:pt modelId="{84F6792B-D68A-4613-8EF7-DCCFA86E0278}" type="pres">
      <dgm:prSet presAssocID="{B51743A7-F564-423D-B65F-F35EA0E0C4FB}" presName="Accent" presStyleLbl="node1" presStyleIdx="2" presStyleCnt="3" custLinFactNeighborX="15226" custLinFactNeighborY="10350"/>
      <dgm:spPr/>
    </dgm:pt>
    <dgm:pt modelId="{C14EC89D-186E-4DEE-9E59-40E1AA758691}" type="pres">
      <dgm:prSet presAssocID="{B51743A7-F564-423D-B65F-F35EA0E0C4FB}" presName="Parent3" presStyleLbl="revTx" presStyleIdx="2" presStyleCnt="3" custScaleX="419960" custScaleY="171997" custLinFactNeighborX="18834" custLinFactNeighborY="37676">
        <dgm:presLayoutVars>
          <dgm:chMax val="1"/>
          <dgm:chPref val="1"/>
          <dgm:bulletEnabled val="1"/>
        </dgm:presLayoutVars>
      </dgm:prSet>
      <dgm:spPr/>
      <dgm:t>
        <a:bodyPr/>
        <a:lstStyle/>
        <a:p>
          <a:endParaRPr lang="id-ID"/>
        </a:p>
      </dgm:t>
    </dgm:pt>
  </dgm:ptLst>
  <dgm:cxnLst>
    <dgm:cxn modelId="{7703F0F9-D924-4E49-A6B6-F229641C1C12}" type="presOf" srcId="{71BB68CD-6F38-4681-8A0E-D706D240D91C}" destId="{F9442EEA-2B23-4F27-9431-7D0CF956D601}" srcOrd="0" destOrd="0" presId="urn:microsoft.com/office/officeart/2009/layout/CircleArrowProcess"/>
    <dgm:cxn modelId="{747A48F7-9EFF-42F6-8038-03DC27503161}" type="presOf" srcId="{B51743A7-F564-423D-B65F-F35EA0E0C4FB}" destId="{C14EC89D-186E-4DEE-9E59-40E1AA758691}" srcOrd="0" destOrd="0" presId="urn:microsoft.com/office/officeart/2009/layout/CircleArrowProcess"/>
    <dgm:cxn modelId="{59299D47-005A-4903-B325-576EDA32E666}" srcId="{671999D0-9B1A-4AE5-B9C1-5B8D87125FCC}" destId="{B51743A7-F564-423D-B65F-F35EA0E0C4FB}" srcOrd="2" destOrd="0" parTransId="{3C7403E4-F0C9-4291-B93F-E6CA348FF748}" sibTransId="{A7BC5E49-463B-45D5-80B3-D3EF645CCBCF}"/>
    <dgm:cxn modelId="{7E7FA1AC-5D04-4A1F-B3FF-14A465ED4AF5}" srcId="{671999D0-9B1A-4AE5-B9C1-5B8D87125FCC}" destId="{71BB68CD-6F38-4681-8A0E-D706D240D91C}" srcOrd="0" destOrd="0" parTransId="{A3FE2F5F-77EF-488E-B9B2-2E48070C6937}" sibTransId="{E419CC3F-153A-4064-A01A-0F9FF1CD9C4A}"/>
    <dgm:cxn modelId="{9D74256B-2417-491F-8324-60D470558278}" type="presOf" srcId="{8A08A370-789A-4140-89BA-13E8B1A9413E}" destId="{B0D16B3B-86FF-4137-8B1A-4C9F1CA4CD27}" srcOrd="0" destOrd="0" presId="urn:microsoft.com/office/officeart/2009/layout/CircleArrowProcess"/>
    <dgm:cxn modelId="{930693C8-1365-40E2-B0EB-E025CA4E5D2D}" type="presOf" srcId="{671999D0-9B1A-4AE5-B9C1-5B8D87125FCC}" destId="{5BD9EDD4-B00C-481B-8AF6-1E24CC7D6BA6}" srcOrd="0" destOrd="0" presId="urn:microsoft.com/office/officeart/2009/layout/CircleArrowProcess"/>
    <dgm:cxn modelId="{DDF6FAC5-9BE0-437F-93F4-3B1FD4E73B33}" srcId="{671999D0-9B1A-4AE5-B9C1-5B8D87125FCC}" destId="{8A08A370-789A-4140-89BA-13E8B1A9413E}" srcOrd="1" destOrd="0" parTransId="{63E34781-337A-44C9-A968-C5F4A9C8122E}" sibTransId="{4823155B-3CC7-4D4D-9148-525734003244}"/>
    <dgm:cxn modelId="{9CCF00C0-65EA-4760-9A40-90C547BD718F}" type="presParOf" srcId="{5BD9EDD4-B00C-481B-8AF6-1E24CC7D6BA6}" destId="{87CF163B-6280-4053-A81D-1128FBB04DF2}" srcOrd="0" destOrd="0" presId="urn:microsoft.com/office/officeart/2009/layout/CircleArrowProcess"/>
    <dgm:cxn modelId="{E9604438-1394-4F3A-BA5C-AAEF0F1F74AC}" type="presParOf" srcId="{87CF163B-6280-4053-A81D-1128FBB04DF2}" destId="{49B97F0E-2ACE-4A2D-BB4C-886FB6DC3EA2}" srcOrd="0" destOrd="0" presId="urn:microsoft.com/office/officeart/2009/layout/CircleArrowProcess"/>
    <dgm:cxn modelId="{9C2BA259-E33D-461A-944B-B618BAF2393F}" type="presParOf" srcId="{5BD9EDD4-B00C-481B-8AF6-1E24CC7D6BA6}" destId="{F9442EEA-2B23-4F27-9431-7D0CF956D601}" srcOrd="1" destOrd="0" presId="urn:microsoft.com/office/officeart/2009/layout/CircleArrowProcess"/>
    <dgm:cxn modelId="{F47EDA50-C726-4A09-A84F-D2BB51EC0ADC}" type="presParOf" srcId="{5BD9EDD4-B00C-481B-8AF6-1E24CC7D6BA6}" destId="{616389F7-1BE9-4B07-AB7A-89E78665E5BC}" srcOrd="2" destOrd="0" presId="urn:microsoft.com/office/officeart/2009/layout/CircleArrowProcess"/>
    <dgm:cxn modelId="{B5B7A05D-FFC1-4CEE-B365-762EE323A748}" type="presParOf" srcId="{616389F7-1BE9-4B07-AB7A-89E78665E5BC}" destId="{D1A258A0-B242-45D9-A2F4-FB401FAEF1F0}" srcOrd="0" destOrd="0" presId="urn:microsoft.com/office/officeart/2009/layout/CircleArrowProcess"/>
    <dgm:cxn modelId="{712B3B2C-047B-4630-B83B-9110FD11D36F}" type="presParOf" srcId="{5BD9EDD4-B00C-481B-8AF6-1E24CC7D6BA6}" destId="{B0D16B3B-86FF-4137-8B1A-4C9F1CA4CD27}" srcOrd="3" destOrd="0" presId="urn:microsoft.com/office/officeart/2009/layout/CircleArrowProcess"/>
    <dgm:cxn modelId="{78677E91-40BB-4574-9CFD-99261519CC55}" type="presParOf" srcId="{5BD9EDD4-B00C-481B-8AF6-1E24CC7D6BA6}" destId="{32B8444B-CC4D-4FEA-A840-1AF13CDFCCD6}" srcOrd="4" destOrd="0" presId="urn:microsoft.com/office/officeart/2009/layout/CircleArrowProcess"/>
    <dgm:cxn modelId="{2939CD78-A5BD-4AD3-B9C7-F5CEC64F482D}" type="presParOf" srcId="{32B8444B-CC4D-4FEA-A840-1AF13CDFCCD6}" destId="{84F6792B-D68A-4613-8EF7-DCCFA86E0278}" srcOrd="0" destOrd="0" presId="urn:microsoft.com/office/officeart/2009/layout/CircleArrowProcess"/>
    <dgm:cxn modelId="{183FDCDD-4D8F-4EB1-A30F-AB0CFC99F8F8}" type="presParOf" srcId="{5BD9EDD4-B00C-481B-8AF6-1E24CC7D6BA6}" destId="{C14EC89D-186E-4DEE-9E59-40E1AA758691}" srcOrd="5" destOrd="0" presId="urn:microsoft.com/office/officeart/2009/layout/CircleArrowProces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75FCB9-87DC-4EA2-BF85-641FF3D53895}"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id-ID"/>
        </a:p>
      </dgm:t>
    </dgm:pt>
    <dgm:pt modelId="{4A50DB42-B26C-4B6B-9304-A7FAAEEA20E4}">
      <dgm:prSet phldrT="[Text]" custT="1"/>
      <dgm:spPr>
        <a:solidFill>
          <a:srgbClr val="F959F9"/>
        </a:solidFill>
      </dgm:spPr>
      <dgm:t>
        <a:bodyPr/>
        <a:lstStyle/>
        <a:p>
          <a:r>
            <a:rPr lang="id-ID" sz="2400" b="1" cap="none" spc="0" dirty="0" smtClean="0">
              <a:ln w="0"/>
              <a:solidFill>
                <a:schemeClr val="tx1"/>
              </a:solidFill>
              <a:effectLst/>
              <a:latin typeface="Arial Narrow" panose="020B0606020202030204" pitchFamily="34" charset="0"/>
            </a:rPr>
            <a:t>Kemudian Thabit memberikan kontribusi untuk beberapa cabang ilmu pengetahuan, : Matematika, astronomi, dan mekanika</a:t>
          </a:r>
          <a:endParaRPr lang="id-ID" sz="2400" b="1" cap="none" spc="0" dirty="0">
            <a:ln w="0"/>
            <a:solidFill>
              <a:schemeClr val="tx1"/>
            </a:solidFill>
            <a:effectLst/>
            <a:latin typeface="Arial Narrow" panose="020B0606020202030204" pitchFamily="34" charset="0"/>
          </a:endParaRPr>
        </a:p>
      </dgm:t>
    </dgm:pt>
    <dgm:pt modelId="{EFE0D9AD-1EB2-4FC4-8736-D9FFB7930F27}" type="parTrans" cxnId="{21671D9A-77D5-4D9A-9902-F7E75C2BFBEF}">
      <dgm:prSet/>
      <dgm:spPr/>
      <dgm:t>
        <a:bodyPr/>
        <a:lstStyle/>
        <a:p>
          <a:endParaRPr lang="id-ID"/>
        </a:p>
      </dgm:t>
    </dgm:pt>
    <dgm:pt modelId="{4654B898-6FDA-434D-A3A8-F89974D6F39F}" type="sibTrans" cxnId="{21671D9A-77D5-4D9A-9902-F7E75C2BFBEF}">
      <dgm:prSet/>
      <dgm:spPr/>
      <dgm:t>
        <a:bodyPr/>
        <a:lstStyle/>
        <a:p>
          <a:endParaRPr lang="id-ID"/>
        </a:p>
      </dgm:t>
    </dgm:pt>
    <dgm:pt modelId="{E8029AB4-9FFE-4CD8-AEEE-61A6DF7941D4}">
      <dgm:prSet phldrT="[Text]" custT="1"/>
      <dgm:spPr>
        <a:solidFill>
          <a:srgbClr val="20FC20"/>
        </a:solidFill>
      </dgm:spPr>
      <dgm:t>
        <a:bodyPr/>
        <a:lstStyle/>
        <a:p>
          <a:r>
            <a:rPr lang="id-ID" sz="2000" b="1" cap="none" spc="0" dirty="0" smtClean="0">
              <a:ln w="0"/>
              <a:solidFill>
                <a:schemeClr val="tx1"/>
              </a:solidFill>
              <a:effectLst/>
              <a:latin typeface="Arial Narrow" panose="020B0606020202030204" pitchFamily="34" charset="0"/>
            </a:rPr>
            <a:t>Thabit juga memiliki kelebihan dalam menterjemahkan sejumlah besar karya – karya dari yunani ke Arab</a:t>
          </a:r>
        </a:p>
        <a:p>
          <a:endParaRPr lang="id-ID" sz="2000" b="1" cap="none" spc="0" dirty="0">
            <a:ln w="0"/>
            <a:solidFill>
              <a:schemeClr val="tx1"/>
            </a:solidFill>
            <a:effectLst/>
            <a:latin typeface="Arial Narrow" panose="020B0606020202030204" pitchFamily="34" charset="0"/>
          </a:endParaRPr>
        </a:p>
      </dgm:t>
    </dgm:pt>
    <dgm:pt modelId="{93E82B8B-0752-42B8-864A-98A3EDFD8BEA}" type="parTrans" cxnId="{7612E603-4FD4-47C6-A5BE-29D2DC8B61E6}">
      <dgm:prSet/>
      <dgm:spPr/>
      <dgm:t>
        <a:bodyPr/>
        <a:lstStyle/>
        <a:p>
          <a:endParaRPr lang="id-ID"/>
        </a:p>
      </dgm:t>
    </dgm:pt>
    <dgm:pt modelId="{5F8CB47E-87E3-4C62-989C-E1471CD96916}" type="sibTrans" cxnId="{7612E603-4FD4-47C6-A5BE-29D2DC8B61E6}">
      <dgm:prSet/>
      <dgm:spPr/>
      <dgm:t>
        <a:bodyPr/>
        <a:lstStyle/>
        <a:p>
          <a:endParaRPr lang="id-ID"/>
        </a:p>
      </dgm:t>
    </dgm:pt>
    <dgm:pt modelId="{3A1D5A9F-232A-4C84-BB67-5A5BD1E4914A}">
      <dgm:prSet phldrT="[Text]"/>
      <dgm:spPr>
        <a:solidFill>
          <a:schemeClr val="accent2">
            <a:lumMod val="40000"/>
            <a:lumOff val="60000"/>
          </a:schemeClr>
        </a:solidFill>
      </dgm:spPr>
      <dgm:t>
        <a:bodyPr/>
        <a:lstStyle/>
        <a:p>
          <a:r>
            <a:rPr lang="id-ID" b="1" cap="none" spc="0" dirty="0" smtClean="0">
              <a:ln w="0"/>
              <a:solidFill>
                <a:schemeClr val="tx1"/>
              </a:solidFill>
              <a:effectLst/>
              <a:latin typeface="Arial Narrow" panose="020B0606020202030204" pitchFamily="34" charset="0"/>
            </a:rPr>
            <a:t>Dalam karirnya sang tokoh selalu dilindungi oleh khalifah Abbasiyah Al-Mu’tadid</a:t>
          </a:r>
          <a:endParaRPr lang="id-ID" b="1" cap="none" spc="0" dirty="0">
            <a:ln w="0"/>
            <a:solidFill>
              <a:schemeClr val="tx1"/>
            </a:solidFill>
            <a:effectLst/>
            <a:latin typeface="Arial Narrow" panose="020B0606020202030204" pitchFamily="34" charset="0"/>
          </a:endParaRPr>
        </a:p>
      </dgm:t>
    </dgm:pt>
    <dgm:pt modelId="{408A68DB-F046-485F-B3F8-6AC1A4ED7F14}" type="parTrans" cxnId="{2F7ABC63-8714-4627-8107-C2B5BD00928D}">
      <dgm:prSet/>
      <dgm:spPr/>
      <dgm:t>
        <a:bodyPr/>
        <a:lstStyle/>
        <a:p>
          <a:endParaRPr lang="id-ID"/>
        </a:p>
      </dgm:t>
    </dgm:pt>
    <dgm:pt modelId="{BC19273C-2B86-4FFF-952D-30D88ED02641}" type="sibTrans" cxnId="{2F7ABC63-8714-4627-8107-C2B5BD00928D}">
      <dgm:prSet/>
      <dgm:spPr/>
      <dgm:t>
        <a:bodyPr/>
        <a:lstStyle/>
        <a:p>
          <a:endParaRPr lang="id-ID"/>
        </a:p>
      </dgm:t>
    </dgm:pt>
    <dgm:pt modelId="{7FA3C7F6-5773-473B-A287-4DC4C3010134}" type="pres">
      <dgm:prSet presAssocID="{7A75FCB9-87DC-4EA2-BF85-641FF3D53895}" presName="rootnode" presStyleCnt="0">
        <dgm:presLayoutVars>
          <dgm:chMax/>
          <dgm:chPref/>
          <dgm:dir/>
          <dgm:animLvl val="lvl"/>
        </dgm:presLayoutVars>
      </dgm:prSet>
      <dgm:spPr/>
      <dgm:t>
        <a:bodyPr/>
        <a:lstStyle/>
        <a:p>
          <a:endParaRPr lang="id-ID"/>
        </a:p>
      </dgm:t>
    </dgm:pt>
    <dgm:pt modelId="{CE217509-F63C-4EA4-A42A-23D30D05E5D1}" type="pres">
      <dgm:prSet presAssocID="{4A50DB42-B26C-4B6B-9304-A7FAAEEA20E4}" presName="composite" presStyleCnt="0"/>
      <dgm:spPr/>
    </dgm:pt>
    <dgm:pt modelId="{B8F67295-2FFF-416B-BE2E-6A01378ADABA}" type="pres">
      <dgm:prSet presAssocID="{4A50DB42-B26C-4B6B-9304-A7FAAEEA20E4}" presName="bentUpArrow1" presStyleLbl="alignImgPlace1" presStyleIdx="0" presStyleCnt="2" custScaleX="71096" custScaleY="118351" custLinFactX="-11818" custLinFactNeighborX="-100000" custLinFactNeighborY="-926"/>
      <dgm:spPr>
        <a:solidFill>
          <a:schemeClr val="tx1">
            <a:lumMod val="95000"/>
            <a:lumOff val="5000"/>
          </a:schemeClr>
        </a:solidFill>
      </dgm:spPr>
    </dgm:pt>
    <dgm:pt modelId="{2AA8B447-C3C3-4995-A0A8-0C078E2EA294}" type="pres">
      <dgm:prSet presAssocID="{4A50DB42-B26C-4B6B-9304-A7FAAEEA20E4}" presName="ParentText" presStyleLbl="node1" presStyleIdx="0" presStyleCnt="3" custScaleX="219931" custLinFactNeighborX="-39241" custLinFactNeighborY="0">
        <dgm:presLayoutVars>
          <dgm:chMax val="1"/>
          <dgm:chPref val="1"/>
          <dgm:bulletEnabled val="1"/>
        </dgm:presLayoutVars>
      </dgm:prSet>
      <dgm:spPr/>
      <dgm:t>
        <a:bodyPr/>
        <a:lstStyle/>
        <a:p>
          <a:endParaRPr lang="id-ID"/>
        </a:p>
      </dgm:t>
    </dgm:pt>
    <dgm:pt modelId="{770808D8-4765-40D5-95A1-CA6D60ACC46D}" type="pres">
      <dgm:prSet presAssocID="{4A50DB42-B26C-4B6B-9304-A7FAAEEA20E4}" presName="ChildText" presStyleLbl="revTx" presStyleIdx="0" presStyleCnt="2">
        <dgm:presLayoutVars>
          <dgm:chMax val="0"/>
          <dgm:chPref val="0"/>
          <dgm:bulletEnabled val="1"/>
        </dgm:presLayoutVars>
      </dgm:prSet>
      <dgm:spPr/>
      <dgm:t>
        <a:bodyPr/>
        <a:lstStyle/>
        <a:p>
          <a:endParaRPr lang="id-ID"/>
        </a:p>
      </dgm:t>
    </dgm:pt>
    <dgm:pt modelId="{070A0D59-7F54-4A5F-BA08-E10AF514E8C0}" type="pres">
      <dgm:prSet presAssocID="{4654B898-6FDA-434D-A3A8-F89974D6F39F}" presName="sibTrans" presStyleCnt="0"/>
      <dgm:spPr/>
    </dgm:pt>
    <dgm:pt modelId="{C0406483-E823-4A0C-B2BA-C9D2853405D1}" type="pres">
      <dgm:prSet presAssocID="{E8029AB4-9FFE-4CD8-AEEE-61A6DF7941D4}" presName="composite" presStyleCnt="0"/>
      <dgm:spPr/>
    </dgm:pt>
    <dgm:pt modelId="{09312249-3D3E-47E4-8E7C-5239E723F26A}" type="pres">
      <dgm:prSet presAssocID="{E8029AB4-9FFE-4CD8-AEEE-61A6DF7941D4}" presName="bentUpArrow1" presStyleLbl="alignImgPlace1" presStyleIdx="1" presStyleCnt="2" custScaleX="118520" custScaleY="94602" custLinFactNeighborX="-73651" custLinFactNeighborY="-12084"/>
      <dgm:spPr>
        <a:solidFill>
          <a:schemeClr val="tx1"/>
        </a:solidFill>
      </dgm:spPr>
    </dgm:pt>
    <dgm:pt modelId="{0AC0F2EC-12F8-4C5D-A2A3-F3942EF6B71E}" type="pres">
      <dgm:prSet presAssocID="{E8029AB4-9FFE-4CD8-AEEE-61A6DF7941D4}" presName="ParentText" presStyleLbl="node1" presStyleIdx="1" presStyleCnt="3" custScaleX="165465" custScaleY="104483" custLinFactNeighborX="-58419" custLinFactNeighborY="397">
        <dgm:presLayoutVars>
          <dgm:chMax val="1"/>
          <dgm:chPref val="1"/>
          <dgm:bulletEnabled val="1"/>
        </dgm:presLayoutVars>
      </dgm:prSet>
      <dgm:spPr/>
      <dgm:t>
        <a:bodyPr/>
        <a:lstStyle/>
        <a:p>
          <a:endParaRPr lang="id-ID"/>
        </a:p>
      </dgm:t>
    </dgm:pt>
    <dgm:pt modelId="{31D96CBF-D97C-4658-A012-9CF0D1DB390C}" type="pres">
      <dgm:prSet presAssocID="{E8029AB4-9FFE-4CD8-AEEE-61A6DF7941D4}" presName="ChildText" presStyleLbl="revTx" presStyleIdx="1" presStyleCnt="2">
        <dgm:presLayoutVars>
          <dgm:chMax val="0"/>
          <dgm:chPref val="0"/>
          <dgm:bulletEnabled val="1"/>
        </dgm:presLayoutVars>
      </dgm:prSet>
      <dgm:spPr/>
      <dgm:t>
        <a:bodyPr/>
        <a:lstStyle/>
        <a:p>
          <a:endParaRPr lang="id-ID"/>
        </a:p>
      </dgm:t>
    </dgm:pt>
    <dgm:pt modelId="{07C8E54C-18D5-4DEF-948F-46DD4D08F381}" type="pres">
      <dgm:prSet presAssocID="{5F8CB47E-87E3-4C62-989C-E1471CD96916}" presName="sibTrans" presStyleCnt="0"/>
      <dgm:spPr/>
    </dgm:pt>
    <dgm:pt modelId="{D7B75469-129F-4409-87FE-840C8917A9E4}" type="pres">
      <dgm:prSet presAssocID="{3A1D5A9F-232A-4C84-BB67-5A5BD1E4914A}" presName="composite" presStyleCnt="0"/>
      <dgm:spPr/>
    </dgm:pt>
    <dgm:pt modelId="{495E0B52-B72D-48BF-800F-5D16BC787E99}" type="pres">
      <dgm:prSet presAssocID="{3A1D5A9F-232A-4C84-BB67-5A5BD1E4914A}" presName="ParentText" presStyleLbl="node1" presStyleIdx="2" presStyleCnt="3" custLinFactNeighborX="-42372" custLinFactNeighborY="899">
        <dgm:presLayoutVars>
          <dgm:chMax val="1"/>
          <dgm:chPref val="1"/>
          <dgm:bulletEnabled val="1"/>
        </dgm:presLayoutVars>
      </dgm:prSet>
      <dgm:spPr/>
      <dgm:t>
        <a:bodyPr/>
        <a:lstStyle/>
        <a:p>
          <a:endParaRPr lang="id-ID"/>
        </a:p>
      </dgm:t>
    </dgm:pt>
  </dgm:ptLst>
  <dgm:cxnLst>
    <dgm:cxn modelId="{44C1A7E3-6917-4986-B7C8-9A8E1641CDA1}" type="presOf" srcId="{E8029AB4-9FFE-4CD8-AEEE-61A6DF7941D4}" destId="{0AC0F2EC-12F8-4C5D-A2A3-F3942EF6B71E}" srcOrd="0" destOrd="0" presId="urn:microsoft.com/office/officeart/2005/8/layout/StepDownProcess"/>
    <dgm:cxn modelId="{CFB62786-EC33-49FC-872E-DA2D0835A1F3}" type="presOf" srcId="{4A50DB42-B26C-4B6B-9304-A7FAAEEA20E4}" destId="{2AA8B447-C3C3-4995-A0A8-0C078E2EA294}" srcOrd="0" destOrd="0" presId="urn:microsoft.com/office/officeart/2005/8/layout/StepDownProcess"/>
    <dgm:cxn modelId="{9E953144-88A3-43C7-BED6-CA38F38BD9FE}" type="presOf" srcId="{3A1D5A9F-232A-4C84-BB67-5A5BD1E4914A}" destId="{495E0B52-B72D-48BF-800F-5D16BC787E99}" srcOrd="0" destOrd="0" presId="urn:microsoft.com/office/officeart/2005/8/layout/StepDownProcess"/>
    <dgm:cxn modelId="{21671D9A-77D5-4D9A-9902-F7E75C2BFBEF}" srcId="{7A75FCB9-87DC-4EA2-BF85-641FF3D53895}" destId="{4A50DB42-B26C-4B6B-9304-A7FAAEEA20E4}" srcOrd="0" destOrd="0" parTransId="{EFE0D9AD-1EB2-4FC4-8736-D9FFB7930F27}" sibTransId="{4654B898-6FDA-434D-A3A8-F89974D6F39F}"/>
    <dgm:cxn modelId="{7612E603-4FD4-47C6-A5BE-29D2DC8B61E6}" srcId="{7A75FCB9-87DC-4EA2-BF85-641FF3D53895}" destId="{E8029AB4-9FFE-4CD8-AEEE-61A6DF7941D4}" srcOrd="1" destOrd="0" parTransId="{93E82B8B-0752-42B8-864A-98A3EDFD8BEA}" sibTransId="{5F8CB47E-87E3-4C62-989C-E1471CD96916}"/>
    <dgm:cxn modelId="{2F7ABC63-8714-4627-8107-C2B5BD00928D}" srcId="{7A75FCB9-87DC-4EA2-BF85-641FF3D53895}" destId="{3A1D5A9F-232A-4C84-BB67-5A5BD1E4914A}" srcOrd="2" destOrd="0" parTransId="{408A68DB-F046-485F-B3F8-6AC1A4ED7F14}" sibTransId="{BC19273C-2B86-4FFF-952D-30D88ED02641}"/>
    <dgm:cxn modelId="{4A96B6DA-63D9-4CAC-8A1A-CC5469231089}" type="presOf" srcId="{7A75FCB9-87DC-4EA2-BF85-641FF3D53895}" destId="{7FA3C7F6-5773-473B-A287-4DC4C3010134}" srcOrd="0" destOrd="0" presId="urn:microsoft.com/office/officeart/2005/8/layout/StepDownProcess"/>
    <dgm:cxn modelId="{50938D04-8A07-408C-97E9-A2819F682535}" type="presParOf" srcId="{7FA3C7F6-5773-473B-A287-4DC4C3010134}" destId="{CE217509-F63C-4EA4-A42A-23D30D05E5D1}" srcOrd="0" destOrd="0" presId="urn:microsoft.com/office/officeart/2005/8/layout/StepDownProcess"/>
    <dgm:cxn modelId="{057C22B1-5BF5-4A5B-AFB4-A0E59B9C2CE1}" type="presParOf" srcId="{CE217509-F63C-4EA4-A42A-23D30D05E5D1}" destId="{B8F67295-2FFF-416B-BE2E-6A01378ADABA}" srcOrd="0" destOrd="0" presId="urn:microsoft.com/office/officeart/2005/8/layout/StepDownProcess"/>
    <dgm:cxn modelId="{234AE3D8-021F-4E74-90DB-5F1AD059959E}" type="presParOf" srcId="{CE217509-F63C-4EA4-A42A-23D30D05E5D1}" destId="{2AA8B447-C3C3-4995-A0A8-0C078E2EA294}" srcOrd="1" destOrd="0" presId="urn:microsoft.com/office/officeart/2005/8/layout/StepDownProcess"/>
    <dgm:cxn modelId="{3E5526CF-C2C2-4C8A-B2B1-4C35EC72F696}" type="presParOf" srcId="{CE217509-F63C-4EA4-A42A-23D30D05E5D1}" destId="{770808D8-4765-40D5-95A1-CA6D60ACC46D}" srcOrd="2" destOrd="0" presId="urn:microsoft.com/office/officeart/2005/8/layout/StepDownProcess"/>
    <dgm:cxn modelId="{CEE48B5F-3432-40DC-B572-FF449986E1AB}" type="presParOf" srcId="{7FA3C7F6-5773-473B-A287-4DC4C3010134}" destId="{070A0D59-7F54-4A5F-BA08-E10AF514E8C0}" srcOrd="1" destOrd="0" presId="urn:microsoft.com/office/officeart/2005/8/layout/StepDownProcess"/>
    <dgm:cxn modelId="{5B2D477A-A9E2-41A4-994B-905462E1A302}" type="presParOf" srcId="{7FA3C7F6-5773-473B-A287-4DC4C3010134}" destId="{C0406483-E823-4A0C-B2BA-C9D2853405D1}" srcOrd="2" destOrd="0" presId="urn:microsoft.com/office/officeart/2005/8/layout/StepDownProcess"/>
    <dgm:cxn modelId="{3B1D4A77-8526-46B9-AD7C-CA5619624DC3}" type="presParOf" srcId="{C0406483-E823-4A0C-B2BA-C9D2853405D1}" destId="{09312249-3D3E-47E4-8E7C-5239E723F26A}" srcOrd="0" destOrd="0" presId="urn:microsoft.com/office/officeart/2005/8/layout/StepDownProcess"/>
    <dgm:cxn modelId="{FF861F20-7BD9-4923-8BEF-66B4FFBB1074}" type="presParOf" srcId="{C0406483-E823-4A0C-B2BA-C9D2853405D1}" destId="{0AC0F2EC-12F8-4C5D-A2A3-F3942EF6B71E}" srcOrd="1" destOrd="0" presId="urn:microsoft.com/office/officeart/2005/8/layout/StepDownProcess"/>
    <dgm:cxn modelId="{875C5A0E-A9A0-4845-8E93-3FCE77F22C53}" type="presParOf" srcId="{C0406483-E823-4A0C-B2BA-C9D2853405D1}" destId="{31D96CBF-D97C-4658-A012-9CF0D1DB390C}" srcOrd="2" destOrd="0" presId="urn:microsoft.com/office/officeart/2005/8/layout/StepDownProcess"/>
    <dgm:cxn modelId="{F70ECB92-8687-4DEB-89BA-2ABA8739AD80}" type="presParOf" srcId="{7FA3C7F6-5773-473B-A287-4DC4C3010134}" destId="{07C8E54C-18D5-4DEF-948F-46DD4D08F381}" srcOrd="3" destOrd="0" presId="urn:microsoft.com/office/officeart/2005/8/layout/StepDownProcess"/>
    <dgm:cxn modelId="{AB6F196A-8749-4CF9-98DF-409117A78172}" type="presParOf" srcId="{7FA3C7F6-5773-473B-A287-4DC4C3010134}" destId="{D7B75469-129F-4409-87FE-840C8917A9E4}" srcOrd="4" destOrd="0" presId="urn:microsoft.com/office/officeart/2005/8/layout/StepDownProcess"/>
    <dgm:cxn modelId="{F0A717FF-DEE1-495E-8633-FD37C6577E01}" type="presParOf" srcId="{D7B75469-129F-4409-87FE-840C8917A9E4}" destId="{495E0B52-B72D-48BF-800F-5D16BC787E99}" srcOrd="0" destOrd="0" presId="urn:microsoft.com/office/officeart/2005/8/layout/StepDownProces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B87F4F-F6B8-454E-ACF3-BE0D14941144}"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id-ID"/>
        </a:p>
      </dgm:t>
    </dgm:pt>
    <dgm:pt modelId="{D810F9F1-1BBF-4FAD-9530-68D4D753939C}">
      <dgm:prSet phldrT="[Text]"/>
      <dgm:spPr>
        <a:solidFill>
          <a:srgbClr val="B507B5"/>
        </a:solidFill>
      </dgm:spPr>
      <dgm:t>
        <a:bodyPr/>
        <a:lstStyle/>
        <a:p>
          <a:r>
            <a:rPr lang="id-ID" b="1" dirty="0" smtClean="0">
              <a:solidFill>
                <a:schemeClr val="tx1"/>
              </a:solidFill>
              <a:latin typeface="Arial Narrow" panose="020B0606020202030204" pitchFamily="34" charset="0"/>
            </a:rPr>
            <a:t>Kontribusi</a:t>
          </a:r>
          <a:endParaRPr lang="id-ID" b="1" dirty="0">
            <a:solidFill>
              <a:schemeClr val="tx1"/>
            </a:solidFill>
            <a:latin typeface="Arial Narrow" panose="020B0606020202030204" pitchFamily="34" charset="0"/>
          </a:endParaRPr>
        </a:p>
      </dgm:t>
    </dgm:pt>
    <dgm:pt modelId="{86FDFBB9-0D92-43DE-9C98-959633B2A43C}" type="parTrans" cxnId="{F305A261-4650-46F0-9907-043BA59CC42E}">
      <dgm:prSet/>
      <dgm:spPr/>
      <dgm:t>
        <a:bodyPr/>
        <a:lstStyle/>
        <a:p>
          <a:endParaRPr lang="id-ID">
            <a:latin typeface="Arial Narrow" panose="020B0606020202030204" pitchFamily="34" charset="0"/>
          </a:endParaRPr>
        </a:p>
      </dgm:t>
    </dgm:pt>
    <dgm:pt modelId="{A1FCAABD-24FA-4DB8-8C0E-941724A4DC0B}" type="sibTrans" cxnId="{F305A261-4650-46F0-9907-043BA59CC42E}">
      <dgm:prSet/>
      <dgm:spPr/>
      <dgm:t>
        <a:bodyPr/>
        <a:lstStyle/>
        <a:p>
          <a:endParaRPr lang="id-ID">
            <a:latin typeface="Arial Narrow" panose="020B0606020202030204" pitchFamily="34" charset="0"/>
          </a:endParaRPr>
        </a:p>
      </dgm:t>
    </dgm:pt>
    <dgm:pt modelId="{BB21D272-9042-4E43-8D28-8B0FFF0C0BF5}">
      <dgm:prSet phldrT="[Text]">
        <dgm:style>
          <a:lnRef idx="1">
            <a:schemeClr val="accent4"/>
          </a:lnRef>
          <a:fillRef idx="2">
            <a:schemeClr val="accent4"/>
          </a:fillRef>
          <a:effectRef idx="1">
            <a:schemeClr val="accent4"/>
          </a:effectRef>
          <a:fontRef idx="minor">
            <a:schemeClr val="dk1"/>
          </a:fontRef>
        </dgm:style>
      </dgm:prSet>
      <dgm:spPr/>
      <dgm:t>
        <a:bodyPr/>
        <a:lstStyle/>
        <a:p>
          <a:r>
            <a:rPr lang="id-ID" dirty="0" smtClean="0">
              <a:latin typeface="Arial Narrow" panose="020B0606020202030204" pitchFamily="34" charset="0"/>
            </a:rPr>
            <a:t>Bidang Matematika</a:t>
          </a:r>
          <a:endParaRPr lang="id-ID" dirty="0">
            <a:latin typeface="Arial Narrow" panose="020B0606020202030204" pitchFamily="34" charset="0"/>
          </a:endParaRPr>
        </a:p>
      </dgm:t>
    </dgm:pt>
    <dgm:pt modelId="{BCEE6BA2-7A50-4173-9654-2A0CBCB2F66C}" type="parTrans" cxnId="{0F03CAC5-3B65-465D-8D1C-AA9ECA413E93}">
      <dgm:prSet/>
      <dgm:spPr>
        <a:solidFill>
          <a:srgbClr val="3FE0F1"/>
        </a:solidFill>
      </dgm:spPr>
      <dgm:t>
        <a:bodyPr/>
        <a:lstStyle/>
        <a:p>
          <a:endParaRPr lang="id-ID">
            <a:latin typeface="Arial Narrow" panose="020B0606020202030204" pitchFamily="34" charset="0"/>
          </a:endParaRPr>
        </a:p>
      </dgm:t>
    </dgm:pt>
    <dgm:pt modelId="{F40C6CC0-E2BE-4B08-AA04-6659F9378671}" type="sibTrans" cxnId="{0F03CAC5-3B65-465D-8D1C-AA9ECA413E93}">
      <dgm:prSet/>
      <dgm:spPr/>
      <dgm:t>
        <a:bodyPr/>
        <a:lstStyle/>
        <a:p>
          <a:endParaRPr lang="id-ID">
            <a:latin typeface="Arial Narrow" panose="020B0606020202030204" pitchFamily="34" charset="0"/>
          </a:endParaRPr>
        </a:p>
      </dgm:t>
    </dgm:pt>
    <dgm:pt modelId="{B4481654-1A8E-4A37-919E-EBED1C05E375}">
      <dgm:prSet phldrT="[Text]">
        <dgm:style>
          <a:lnRef idx="1">
            <a:schemeClr val="accent2"/>
          </a:lnRef>
          <a:fillRef idx="2">
            <a:schemeClr val="accent2"/>
          </a:fillRef>
          <a:effectRef idx="1">
            <a:schemeClr val="accent2"/>
          </a:effectRef>
          <a:fontRef idx="minor">
            <a:schemeClr val="dk1"/>
          </a:fontRef>
        </dgm:style>
      </dgm:prSet>
      <dgm:spPr/>
      <dgm:t>
        <a:bodyPr/>
        <a:lstStyle/>
        <a:p>
          <a:r>
            <a:rPr lang="id-ID" dirty="0" smtClean="0">
              <a:latin typeface="Arial Narrow" panose="020B0606020202030204" pitchFamily="34" charset="0"/>
            </a:rPr>
            <a:t>Bidang Astronomi</a:t>
          </a:r>
          <a:endParaRPr lang="id-ID" dirty="0">
            <a:latin typeface="Arial Narrow" panose="020B0606020202030204" pitchFamily="34" charset="0"/>
          </a:endParaRPr>
        </a:p>
      </dgm:t>
    </dgm:pt>
    <dgm:pt modelId="{D92B1044-43D8-4B5A-85B3-FA66EA79BBE5}" type="parTrans" cxnId="{8BD2C94F-9259-47FA-91A2-FE80DC896253}">
      <dgm:prSet/>
      <dgm:spPr>
        <a:solidFill>
          <a:srgbClr val="3FE0F1"/>
        </a:solidFill>
      </dgm:spPr>
      <dgm:t>
        <a:bodyPr/>
        <a:lstStyle/>
        <a:p>
          <a:endParaRPr lang="id-ID">
            <a:latin typeface="Arial Narrow" panose="020B0606020202030204" pitchFamily="34" charset="0"/>
          </a:endParaRPr>
        </a:p>
      </dgm:t>
    </dgm:pt>
    <dgm:pt modelId="{70DFE237-5403-42D1-8EB3-D7304EA78FEF}" type="sibTrans" cxnId="{8BD2C94F-9259-47FA-91A2-FE80DC896253}">
      <dgm:prSet/>
      <dgm:spPr/>
      <dgm:t>
        <a:bodyPr/>
        <a:lstStyle/>
        <a:p>
          <a:endParaRPr lang="id-ID">
            <a:latin typeface="Arial Narrow" panose="020B0606020202030204" pitchFamily="34" charset="0"/>
          </a:endParaRPr>
        </a:p>
      </dgm:t>
    </dgm:pt>
    <dgm:pt modelId="{B0A23F51-07E6-4D02-89E8-779CE41165D1}">
      <dgm:prSet phldrT="[Text]">
        <dgm:style>
          <a:lnRef idx="1">
            <a:schemeClr val="accent6"/>
          </a:lnRef>
          <a:fillRef idx="2">
            <a:schemeClr val="accent6"/>
          </a:fillRef>
          <a:effectRef idx="1">
            <a:schemeClr val="accent6"/>
          </a:effectRef>
          <a:fontRef idx="minor">
            <a:schemeClr val="dk1"/>
          </a:fontRef>
        </dgm:style>
      </dgm:prSet>
      <dgm:spPr>
        <a:solidFill>
          <a:srgbClr val="20FC20"/>
        </a:solidFill>
      </dgm:spPr>
      <dgm:t>
        <a:bodyPr/>
        <a:lstStyle/>
        <a:p>
          <a:r>
            <a:rPr lang="id-ID" dirty="0" smtClean="0">
              <a:latin typeface="Arial Narrow" panose="020B0606020202030204" pitchFamily="34" charset="0"/>
            </a:rPr>
            <a:t>Bidang Mekanika dan Fisika</a:t>
          </a:r>
          <a:endParaRPr lang="id-ID" dirty="0">
            <a:latin typeface="Arial Narrow" panose="020B0606020202030204" pitchFamily="34" charset="0"/>
          </a:endParaRPr>
        </a:p>
      </dgm:t>
    </dgm:pt>
    <dgm:pt modelId="{FD8698D8-D634-421B-A461-8F861CA6DB28}" type="parTrans" cxnId="{2BC09DB7-B130-49CE-90B4-225E35776268}">
      <dgm:prSet/>
      <dgm:spPr>
        <a:solidFill>
          <a:srgbClr val="3FE0F1"/>
        </a:solidFill>
      </dgm:spPr>
      <dgm:t>
        <a:bodyPr/>
        <a:lstStyle/>
        <a:p>
          <a:endParaRPr lang="id-ID">
            <a:latin typeface="Arial Narrow" panose="020B0606020202030204" pitchFamily="34" charset="0"/>
          </a:endParaRPr>
        </a:p>
      </dgm:t>
    </dgm:pt>
    <dgm:pt modelId="{3D0DDC0F-75FD-441D-9F3B-0DA39F369E12}" type="sibTrans" cxnId="{2BC09DB7-B130-49CE-90B4-225E35776268}">
      <dgm:prSet/>
      <dgm:spPr/>
      <dgm:t>
        <a:bodyPr/>
        <a:lstStyle/>
        <a:p>
          <a:endParaRPr lang="id-ID">
            <a:latin typeface="Arial Narrow" panose="020B0606020202030204" pitchFamily="34" charset="0"/>
          </a:endParaRPr>
        </a:p>
      </dgm:t>
    </dgm:pt>
    <dgm:pt modelId="{9095AFCD-A5D5-4B3F-A837-5447370AB8D5}" type="pres">
      <dgm:prSet presAssocID="{EDB87F4F-F6B8-454E-ACF3-BE0D14941144}" presName="cycle" presStyleCnt="0">
        <dgm:presLayoutVars>
          <dgm:chMax val="1"/>
          <dgm:dir/>
          <dgm:animLvl val="ctr"/>
          <dgm:resizeHandles val="exact"/>
        </dgm:presLayoutVars>
      </dgm:prSet>
      <dgm:spPr/>
      <dgm:t>
        <a:bodyPr/>
        <a:lstStyle/>
        <a:p>
          <a:endParaRPr lang="id-ID"/>
        </a:p>
      </dgm:t>
    </dgm:pt>
    <dgm:pt modelId="{554B6BAB-C814-4908-896E-3ACBE87E4998}" type="pres">
      <dgm:prSet presAssocID="{D810F9F1-1BBF-4FAD-9530-68D4D753939C}" presName="centerShape" presStyleLbl="node0" presStyleIdx="0" presStyleCnt="1"/>
      <dgm:spPr/>
      <dgm:t>
        <a:bodyPr/>
        <a:lstStyle/>
        <a:p>
          <a:endParaRPr lang="id-ID"/>
        </a:p>
      </dgm:t>
    </dgm:pt>
    <dgm:pt modelId="{7920D87B-16B5-4400-9F47-5FB51B05B3D2}" type="pres">
      <dgm:prSet presAssocID="{BCEE6BA2-7A50-4173-9654-2A0CBCB2F66C}" presName="parTrans" presStyleLbl="bgSibTrans2D1" presStyleIdx="0" presStyleCnt="3"/>
      <dgm:spPr/>
      <dgm:t>
        <a:bodyPr/>
        <a:lstStyle/>
        <a:p>
          <a:endParaRPr lang="id-ID"/>
        </a:p>
      </dgm:t>
    </dgm:pt>
    <dgm:pt modelId="{820503BD-A560-40F6-804B-407BC3CCB057}" type="pres">
      <dgm:prSet presAssocID="{BB21D272-9042-4E43-8D28-8B0FFF0C0BF5}" presName="node" presStyleLbl="node1" presStyleIdx="0" presStyleCnt="3">
        <dgm:presLayoutVars>
          <dgm:bulletEnabled val="1"/>
        </dgm:presLayoutVars>
      </dgm:prSet>
      <dgm:spPr/>
      <dgm:t>
        <a:bodyPr/>
        <a:lstStyle/>
        <a:p>
          <a:endParaRPr lang="id-ID"/>
        </a:p>
      </dgm:t>
    </dgm:pt>
    <dgm:pt modelId="{11218299-75E1-4E69-B1CC-D2F85D01271D}" type="pres">
      <dgm:prSet presAssocID="{D92B1044-43D8-4B5A-85B3-FA66EA79BBE5}" presName="parTrans" presStyleLbl="bgSibTrans2D1" presStyleIdx="1" presStyleCnt="3"/>
      <dgm:spPr/>
      <dgm:t>
        <a:bodyPr/>
        <a:lstStyle/>
        <a:p>
          <a:endParaRPr lang="id-ID"/>
        </a:p>
      </dgm:t>
    </dgm:pt>
    <dgm:pt modelId="{9EF6BF4E-2F70-4D4F-99C5-E20C1B83393F}" type="pres">
      <dgm:prSet presAssocID="{B4481654-1A8E-4A37-919E-EBED1C05E375}" presName="node" presStyleLbl="node1" presStyleIdx="1" presStyleCnt="3">
        <dgm:presLayoutVars>
          <dgm:bulletEnabled val="1"/>
        </dgm:presLayoutVars>
      </dgm:prSet>
      <dgm:spPr/>
      <dgm:t>
        <a:bodyPr/>
        <a:lstStyle/>
        <a:p>
          <a:endParaRPr lang="id-ID"/>
        </a:p>
      </dgm:t>
    </dgm:pt>
    <dgm:pt modelId="{CA3ECDB1-FA45-42A2-8931-6F8EE0E53CAB}" type="pres">
      <dgm:prSet presAssocID="{FD8698D8-D634-421B-A461-8F861CA6DB28}" presName="parTrans" presStyleLbl="bgSibTrans2D1" presStyleIdx="2" presStyleCnt="3"/>
      <dgm:spPr/>
      <dgm:t>
        <a:bodyPr/>
        <a:lstStyle/>
        <a:p>
          <a:endParaRPr lang="id-ID"/>
        </a:p>
      </dgm:t>
    </dgm:pt>
    <dgm:pt modelId="{AEE9F597-F69E-4931-9F43-BD56B34F4647}" type="pres">
      <dgm:prSet presAssocID="{B0A23F51-07E6-4D02-89E8-779CE41165D1}" presName="node" presStyleLbl="node1" presStyleIdx="2" presStyleCnt="3">
        <dgm:presLayoutVars>
          <dgm:bulletEnabled val="1"/>
        </dgm:presLayoutVars>
      </dgm:prSet>
      <dgm:spPr/>
      <dgm:t>
        <a:bodyPr/>
        <a:lstStyle/>
        <a:p>
          <a:endParaRPr lang="id-ID"/>
        </a:p>
      </dgm:t>
    </dgm:pt>
  </dgm:ptLst>
  <dgm:cxnLst>
    <dgm:cxn modelId="{FFFE7EB4-C51C-4736-9EB0-2A6E38CCD6A6}" type="presOf" srcId="{D92B1044-43D8-4B5A-85B3-FA66EA79BBE5}" destId="{11218299-75E1-4E69-B1CC-D2F85D01271D}" srcOrd="0" destOrd="0" presId="urn:microsoft.com/office/officeart/2005/8/layout/radial4"/>
    <dgm:cxn modelId="{8BD2C94F-9259-47FA-91A2-FE80DC896253}" srcId="{D810F9F1-1BBF-4FAD-9530-68D4D753939C}" destId="{B4481654-1A8E-4A37-919E-EBED1C05E375}" srcOrd="1" destOrd="0" parTransId="{D92B1044-43D8-4B5A-85B3-FA66EA79BBE5}" sibTransId="{70DFE237-5403-42D1-8EB3-D7304EA78FEF}"/>
    <dgm:cxn modelId="{2BC09DB7-B130-49CE-90B4-225E35776268}" srcId="{D810F9F1-1BBF-4FAD-9530-68D4D753939C}" destId="{B0A23F51-07E6-4D02-89E8-779CE41165D1}" srcOrd="2" destOrd="0" parTransId="{FD8698D8-D634-421B-A461-8F861CA6DB28}" sibTransId="{3D0DDC0F-75FD-441D-9F3B-0DA39F369E12}"/>
    <dgm:cxn modelId="{32ACDC6D-3BD2-4024-9DC8-4E0A7696C6D2}" type="presOf" srcId="{D810F9F1-1BBF-4FAD-9530-68D4D753939C}" destId="{554B6BAB-C814-4908-896E-3ACBE87E4998}" srcOrd="0" destOrd="0" presId="urn:microsoft.com/office/officeart/2005/8/layout/radial4"/>
    <dgm:cxn modelId="{F305A261-4650-46F0-9907-043BA59CC42E}" srcId="{EDB87F4F-F6B8-454E-ACF3-BE0D14941144}" destId="{D810F9F1-1BBF-4FAD-9530-68D4D753939C}" srcOrd="0" destOrd="0" parTransId="{86FDFBB9-0D92-43DE-9C98-959633B2A43C}" sibTransId="{A1FCAABD-24FA-4DB8-8C0E-941724A4DC0B}"/>
    <dgm:cxn modelId="{F072AAB9-BA0F-4A16-A94F-8397BA0F68D4}" type="presOf" srcId="{BB21D272-9042-4E43-8D28-8B0FFF0C0BF5}" destId="{820503BD-A560-40F6-804B-407BC3CCB057}" srcOrd="0" destOrd="0" presId="urn:microsoft.com/office/officeart/2005/8/layout/radial4"/>
    <dgm:cxn modelId="{71E0C18E-F154-417C-B33A-32A6EC0D7B54}" type="presOf" srcId="{B0A23F51-07E6-4D02-89E8-779CE41165D1}" destId="{AEE9F597-F69E-4931-9F43-BD56B34F4647}" srcOrd="0" destOrd="0" presId="urn:microsoft.com/office/officeart/2005/8/layout/radial4"/>
    <dgm:cxn modelId="{0F03CAC5-3B65-465D-8D1C-AA9ECA413E93}" srcId="{D810F9F1-1BBF-4FAD-9530-68D4D753939C}" destId="{BB21D272-9042-4E43-8D28-8B0FFF0C0BF5}" srcOrd="0" destOrd="0" parTransId="{BCEE6BA2-7A50-4173-9654-2A0CBCB2F66C}" sibTransId="{F40C6CC0-E2BE-4B08-AA04-6659F9378671}"/>
    <dgm:cxn modelId="{46564263-FA2B-4B01-991B-069A608FFED2}" type="presOf" srcId="{B4481654-1A8E-4A37-919E-EBED1C05E375}" destId="{9EF6BF4E-2F70-4D4F-99C5-E20C1B83393F}" srcOrd="0" destOrd="0" presId="urn:microsoft.com/office/officeart/2005/8/layout/radial4"/>
    <dgm:cxn modelId="{58BFDC03-AA7E-4B9A-A6A0-1FCBB49C5FF5}" type="presOf" srcId="{BCEE6BA2-7A50-4173-9654-2A0CBCB2F66C}" destId="{7920D87B-16B5-4400-9F47-5FB51B05B3D2}" srcOrd="0" destOrd="0" presId="urn:microsoft.com/office/officeart/2005/8/layout/radial4"/>
    <dgm:cxn modelId="{0023378C-998F-44B4-84EE-BDB3BC52DF47}" type="presOf" srcId="{EDB87F4F-F6B8-454E-ACF3-BE0D14941144}" destId="{9095AFCD-A5D5-4B3F-A837-5447370AB8D5}" srcOrd="0" destOrd="0" presId="urn:microsoft.com/office/officeart/2005/8/layout/radial4"/>
    <dgm:cxn modelId="{C1343DBA-2D02-4180-B0C3-4D5EFC191C0E}" type="presOf" srcId="{FD8698D8-D634-421B-A461-8F861CA6DB28}" destId="{CA3ECDB1-FA45-42A2-8931-6F8EE0E53CAB}" srcOrd="0" destOrd="0" presId="urn:microsoft.com/office/officeart/2005/8/layout/radial4"/>
    <dgm:cxn modelId="{A27C5492-C2EB-44F1-A7CC-4026A908F92D}" type="presParOf" srcId="{9095AFCD-A5D5-4B3F-A837-5447370AB8D5}" destId="{554B6BAB-C814-4908-896E-3ACBE87E4998}" srcOrd="0" destOrd="0" presId="urn:microsoft.com/office/officeart/2005/8/layout/radial4"/>
    <dgm:cxn modelId="{ED759D6C-23C0-4D56-BFCC-E50AE3AA6C88}" type="presParOf" srcId="{9095AFCD-A5D5-4B3F-A837-5447370AB8D5}" destId="{7920D87B-16B5-4400-9F47-5FB51B05B3D2}" srcOrd="1" destOrd="0" presId="urn:microsoft.com/office/officeart/2005/8/layout/radial4"/>
    <dgm:cxn modelId="{577278DA-3F0C-423D-B6B6-2CE227BE4222}" type="presParOf" srcId="{9095AFCD-A5D5-4B3F-A837-5447370AB8D5}" destId="{820503BD-A560-40F6-804B-407BC3CCB057}" srcOrd="2" destOrd="0" presId="urn:microsoft.com/office/officeart/2005/8/layout/radial4"/>
    <dgm:cxn modelId="{4FE28E10-0470-495C-AC04-46B5707BFE9F}" type="presParOf" srcId="{9095AFCD-A5D5-4B3F-A837-5447370AB8D5}" destId="{11218299-75E1-4E69-B1CC-D2F85D01271D}" srcOrd="3" destOrd="0" presId="urn:microsoft.com/office/officeart/2005/8/layout/radial4"/>
    <dgm:cxn modelId="{9A8E4819-FFD0-4628-8776-49DC205CCE78}" type="presParOf" srcId="{9095AFCD-A5D5-4B3F-A837-5447370AB8D5}" destId="{9EF6BF4E-2F70-4D4F-99C5-E20C1B83393F}" srcOrd="4" destOrd="0" presId="urn:microsoft.com/office/officeart/2005/8/layout/radial4"/>
    <dgm:cxn modelId="{AEAC37D2-0058-470D-AACB-1303A41CCD52}" type="presParOf" srcId="{9095AFCD-A5D5-4B3F-A837-5447370AB8D5}" destId="{CA3ECDB1-FA45-42A2-8931-6F8EE0E53CAB}" srcOrd="5" destOrd="0" presId="urn:microsoft.com/office/officeart/2005/8/layout/radial4"/>
    <dgm:cxn modelId="{1F42B7A9-59CC-4867-AB32-6A115B4A469A}" type="presParOf" srcId="{9095AFCD-A5D5-4B3F-A837-5447370AB8D5}" destId="{AEE9F597-F69E-4931-9F43-BD56B34F4647}" srcOrd="6" destOrd="0" presId="urn:microsoft.com/office/officeart/2005/8/layout/radial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80C4839-891F-4301-99DF-B955D7D9CB5D}"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id-ID"/>
        </a:p>
      </dgm:t>
    </dgm:pt>
    <dgm:pt modelId="{77309F57-6BD9-4B6B-B0D2-3D7656637832}">
      <dgm:prSet phldrT="[Text]" custT="1"/>
      <dgm:spPr>
        <a:solidFill>
          <a:srgbClr val="20FC20"/>
        </a:solidFill>
      </dgm:spPr>
      <dgm:t>
        <a:bodyPr/>
        <a:lstStyle/>
        <a:p>
          <a:r>
            <a:rPr lang="id-ID" sz="2000" dirty="0" smtClean="0">
              <a:solidFill>
                <a:schemeClr val="tx1"/>
              </a:solidFill>
              <a:latin typeface="Arial Narrow" panose="020B0606020202030204" pitchFamily="34" charset="0"/>
            </a:rPr>
            <a:t>Buku elemets karya Euclides</a:t>
          </a:r>
          <a:endParaRPr lang="id-ID" sz="2000" dirty="0">
            <a:solidFill>
              <a:schemeClr val="tx1"/>
            </a:solidFill>
            <a:latin typeface="Arial Narrow" panose="020B0606020202030204" pitchFamily="34" charset="0"/>
          </a:endParaRPr>
        </a:p>
      </dgm:t>
    </dgm:pt>
    <dgm:pt modelId="{9DFBE1E8-D04B-4BB5-A156-E4B34E4B63A6}" type="parTrans" cxnId="{4FF175F5-7BE0-4536-92F5-B72FF8C03AD4}">
      <dgm:prSet/>
      <dgm:spPr/>
      <dgm:t>
        <a:bodyPr/>
        <a:lstStyle/>
        <a:p>
          <a:endParaRPr lang="id-ID">
            <a:solidFill>
              <a:schemeClr val="tx1"/>
            </a:solidFill>
            <a:latin typeface="Arial Narrow" panose="020B0606020202030204" pitchFamily="34" charset="0"/>
          </a:endParaRPr>
        </a:p>
      </dgm:t>
    </dgm:pt>
    <dgm:pt modelId="{7C467F81-3629-4666-B3FA-164049CAFF3E}" type="sibTrans" cxnId="{4FF175F5-7BE0-4536-92F5-B72FF8C03AD4}">
      <dgm:prSet/>
      <dgm:spPr>
        <a:solidFill>
          <a:schemeClr val="tx1"/>
        </a:solidFill>
      </dgm:spPr>
      <dgm:t>
        <a:bodyPr/>
        <a:lstStyle/>
        <a:p>
          <a:endParaRPr lang="id-ID">
            <a:solidFill>
              <a:schemeClr val="tx1"/>
            </a:solidFill>
            <a:latin typeface="Arial Narrow" panose="020B0606020202030204" pitchFamily="34" charset="0"/>
          </a:endParaRPr>
        </a:p>
      </dgm:t>
    </dgm:pt>
    <dgm:pt modelId="{1964182F-CD65-4753-9523-5A89F2249A80}">
      <dgm:prSet phldrT="[Text]" custT="1"/>
      <dgm:spPr>
        <a:solidFill>
          <a:srgbClr val="FFC000"/>
        </a:solidFill>
      </dgm:spPr>
      <dgm:t>
        <a:bodyPr/>
        <a:lstStyle/>
        <a:p>
          <a:r>
            <a:rPr lang="id-ID" sz="2000" dirty="0" smtClean="0">
              <a:solidFill>
                <a:schemeClr val="tx1"/>
              </a:solidFill>
              <a:latin typeface="Arial Narrow" panose="020B0606020202030204" pitchFamily="34" charset="0"/>
            </a:rPr>
            <a:t>Thabit mengembangkan dalil </a:t>
          </a:r>
          <a:endParaRPr lang="id-ID" sz="2000" dirty="0">
            <a:solidFill>
              <a:schemeClr val="tx1"/>
            </a:solidFill>
            <a:latin typeface="Arial Narrow" panose="020B0606020202030204" pitchFamily="34" charset="0"/>
          </a:endParaRPr>
        </a:p>
      </dgm:t>
    </dgm:pt>
    <dgm:pt modelId="{05C858B6-5BB0-4AE6-B52A-EF4909D5D1AA}" type="parTrans" cxnId="{68C6D61F-1C32-48C7-B331-106FC51B3E4B}">
      <dgm:prSet/>
      <dgm:spPr/>
      <dgm:t>
        <a:bodyPr/>
        <a:lstStyle/>
        <a:p>
          <a:endParaRPr lang="id-ID">
            <a:solidFill>
              <a:schemeClr val="tx1"/>
            </a:solidFill>
            <a:latin typeface="Arial Narrow" panose="020B0606020202030204" pitchFamily="34" charset="0"/>
          </a:endParaRPr>
        </a:p>
      </dgm:t>
    </dgm:pt>
    <dgm:pt modelId="{9B4BB4A0-E38C-4BA9-A5C0-F6D79A0585DE}" type="sibTrans" cxnId="{68C6D61F-1C32-48C7-B331-106FC51B3E4B}">
      <dgm:prSet/>
      <dgm:spPr>
        <a:solidFill>
          <a:schemeClr val="tx1"/>
        </a:solidFill>
      </dgm:spPr>
      <dgm:t>
        <a:bodyPr/>
        <a:lstStyle/>
        <a:p>
          <a:endParaRPr lang="id-ID">
            <a:solidFill>
              <a:schemeClr val="tx1"/>
            </a:solidFill>
            <a:latin typeface="Arial Narrow" panose="020B0606020202030204" pitchFamily="34" charset="0"/>
          </a:endParaRPr>
        </a:p>
      </dgm:t>
    </dgm:pt>
    <dgm:pt modelId="{78374AAE-7F51-4852-934F-FEEC2763B1C1}">
      <dgm:prSet phldrT="[Text]" custT="1"/>
      <dgm:spPr>
        <a:solidFill>
          <a:srgbClr val="F959F9"/>
        </a:solidFill>
      </dgm:spPr>
      <dgm:t>
        <a:bodyPr/>
        <a:lstStyle/>
        <a:p>
          <a:r>
            <a:rPr lang="id-ID" sz="2000" dirty="0" smtClean="0">
              <a:solidFill>
                <a:schemeClr val="tx1"/>
              </a:solidFill>
              <a:latin typeface="Arial Narrow" panose="020B0606020202030204" pitchFamily="34" charset="0"/>
            </a:rPr>
            <a:t>Mendalami masalah bilangan irasional.</a:t>
          </a:r>
          <a:endParaRPr lang="id-ID" sz="2000" dirty="0">
            <a:solidFill>
              <a:schemeClr val="tx1"/>
            </a:solidFill>
            <a:latin typeface="Arial Narrow" panose="020B0606020202030204" pitchFamily="34" charset="0"/>
          </a:endParaRPr>
        </a:p>
      </dgm:t>
    </dgm:pt>
    <dgm:pt modelId="{CBE4D8FA-42F8-43FE-B2A1-D79F906985CE}" type="parTrans" cxnId="{8DC3555B-73E5-4FD8-A2C0-8064C0C2985C}">
      <dgm:prSet/>
      <dgm:spPr/>
      <dgm:t>
        <a:bodyPr/>
        <a:lstStyle/>
        <a:p>
          <a:endParaRPr lang="id-ID">
            <a:solidFill>
              <a:schemeClr val="tx1"/>
            </a:solidFill>
            <a:latin typeface="Arial Narrow" panose="020B0606020202030204" pitchFamily="34" charset="0"/>
          </a:endParaRPr>
        </a:p>
      </dgm:t>
    </dgm:pt>
    <dgm:pt modelId="{563605D5-7F70-44EA-B878-F50763C52BEC}" type="sibTrans" cxnId="{8DC3555B-73E5-4FD8-A2C0-8064C0C2985C}">
      <dgm:prSet/>
      <dgm:spPr>
        <a:solidFill>
          <a:schemeClr val="tx1"/>
        </a:solidFill>
      </dgm:spPr>
      <dgm:t>
        <a:bodyPr/>
        <a:lstStyle/>
        <a:p>
          <a:endParaRPr lang="id-ID">
            <a:solidFill>
              <a:schemeClr val="tx1"/>
            </a:solidFill>
            <a:latin typeface="Arial Narrow" panose="020B0606020202030204" pitchFamily="34" charset="0"/>
          </a:endParaRPr>
        </a:p>
      </dgm:t>
    </dgm:pt>
    <dgm:pt modelId="{38BB0896-81C2-4898-99B6-51FC26D0302E}">
      <dgm:prSet phldrT="[Text]" custT="1"/>
      <dgm:spPr>
        <a:solidFill>
          <a:srgbClr val="3FE0F1"/>
        </a:solidFill>
      </dgm:spPr>
      <dgm:t>
        <a:bodyPr/>
        <a:lstStyle/>
        <a:p>
          <a:r>
            <a:rPr lang="id-ID" sz="1800" dirty="0" smtClean="0">
              <a:solidFill>
                <a:schemeClr val="tx1"/>
              </a:solidFill>
              <a:latin typeface="Arial Narrow" panose="020B0606020202030204" pitchFamily="34" charset="0"/>
            </a:rPr>
            <a:t>Menggunakan metode geometri untuk memecahkan soal khusus persamaan pangkat tiga.</a:t>
          </a:r>
          <a:endParaRPr lang="id-ID" sz="1800" dirty="0">
            <a:solidFill>
              <a:schemeClr val="tx1"/>
            </a:solidFill>
            <a:latin typeface="Arial Narrow" panose="020B0606020202030204" pitchFamily="34" charset="0"/>
          </a:endParaRPr>
        </a:p>
      </dgm:t>
    </dgm:pt>
    <dgm:pt modelId="{276A7599-12DB-4906-AFC0-98DBB0501C5B}" type="parTrans" cxnId="{2F01231C-B8E9-4C92-92E7-593A282ED2E0}">
      <dgm:prSet/>
      <dgm:spPr/>
      <dgm:t>
        <a:bodyPr/>
        <a:lstStyle/>
        <a:p>
          <a:endParaRPr lang="id-ID">
            <a:solidFill>
              <a:schemeClr val="tx1"/>
            </a:solidFill>
            <a:latin typeface="Arial Narrow" panose="020B0606020202030204" pitchFamily="34" charset="0"/>
          </a:endParaRPr>
        </a:p>
      </dgm:t>
    </dgm:pt>
    <dgm:pt modelId="{25F94598-A627-4FAE-A87B-E3A3B2B60DE1}" type="sibTrans" cxnId="{2F01231C-B8E9-4C92-92E7-593A282ED2E0}">
      <dgm:prSet/>
      <dgm:spPr>
        <a:solidFill>
          <a:schemeClr val="tx1"/>
        </a:solidFill>
      </dgm:spPr>
      <dgm:t>
        <a:bodyPr/>
        <a:lstStyle/>
        <a:p>
          <a:endParaRPr lang="id-ID" dirty="0">
            <a:solidFill>
              <a:schemeClr val="tx1"/>
            </a:solidFill>
            <a:latin typeface="Arial Narrow" panose="020B0606020202030204" pitchFamily="34" charset="0"/>
          </a:endParaRPr>
        </a:p>
      </dgm:t>
    </dgm:pt>
    <dgm:pt modelId="{678A6393-01E1-4440-8DA1-A92FEE1F70BF}">
      <dgm:prSet phldrT="[Text]" custT="1"/>
      <dgm:spPr>
        <a:solidFill>
          <a:srgbClr val="FD8798"/>
        </a:solidFill>
      </dgm:spPr>
      <dgm:t>
        <a:bodyPr/>
        <a:lstStyle/>
        <a:p>
          <a:r>
            <a:rPr lang="id-ID" sz="2000" dirty="0" smtClean="0">
              <a:solidFill>
                <a:schemeClr val="tx1"/>
              </a:solidFill>
              <a:latin typeface="Arial Narrow" panose="020B0606020202030204" pitchFamily="34" charset="0"/>
            </a:rPr>
            <a:t>Oleh para ahli seperti Abu Ja’far Al –Khazin mengakui bahwa Thabit sangat kreatif karena sangat menguasai buku karya ilmuan asing.</a:t>
          </a:r>
          <a:endParaRPr lang="id-ID" sz="2000" dirty="0">
            <a:solidFill>
              <a:schemeClr val="tx1"/>
            </a:solidFill>
            <a:latin typeface="Arial Narrow" panose="020B0606020202030204" pitchFamily="34" charset="0"/>
          </a:endParaRPr>
        </a:p>
      </dgm:t>
    </dgm:pt>
    <dgm:pt modelId="{37E1D0BB-3E65-480A-BA62-224F9BA06C3F}" type="parTrans" cxnId="{87C8648D-2A1F-4C79-9DE2-A3367B04F7D0}">
      <dgm:prSet/>
      <dgm:spPr/>
      <dgm:t>
        <a:bodyPr/>
        <a:lstStyle/>
        <a:p>
          <a:endParaRPr lang="id-ID">
            <a:solidFill>
              <a:schemeClr val="tx1"/>
            </a:solidFill>
            <a:latin typeface="Arial Narrow" panose="020B0606020202030204" pitchFamily="34" charset="0"/>
          </a:endParaRPr>
        </a:p>
      </dgm:t>
    </dgm:pt>
    <dgm:pt modelId="{BB024CFB-93F6-453E-8516-DA74C942C21D}" type="sibTrans" cxnId="{87C8648D-2A1F-4C79-9DE2-A3367B04F7D0}">
      <dgm:prSet/>
      <dgm:spPr/>
      <dgm:t>
        <a:bodyPr/>
        <a:lstStyle/>
        <a:p>
          <a:endParaRPr lang="id-ID">
            <a:solidFill>
              <a:schemeClr val="tx1"/>
            </a:solidFill>
            <a:latin typeface="Arial Narrow" panose="020B0606020202030204" pitchFamily="34" charset="0"/>
          </a:endParaRPr>
        </a:p>
      </dgm:t>
    </dgm:pt>
    <dgm:pt modelId="{3BEA8756-FFE7-46A3-92A0-62C3C8757D75}">
      <dgm:prSet/>
      <dgm:spPr/>
      <dgm:t>
        <a:bodyPr/>
        <a:lstStyle/>
        <a:p>
          <a:endParaRPr lang="id-ID">
            <a:solidFill>
              <a:schemeClr val="tx1"/>
            </a:solidFill>
            <a:latin typeface="Arial Narrow" panose="020B0606020202030204" pitchFamily="34" charset="0"/>
          </a:endParaRPr>
        </a:p>
      </dgm:t>
    </dgm:pt>
    <dgm:pt modelId="{ED651129-1F4E-465E-834F-0F95474D88C3}" type="parTrans" cxnId="{74ED0124-DF1F-4E8D-8115-ED7E4D5E210E}">
      <dgm:prSet/>
      <dgm:spPr/>
      <dgm:t>
        <a:bodyPr/>
        <a:lstStyle/>
        <a:p>
          <a:endParaRPr lang="id-ID">
            <a:solidFill>
              <a:schemeClr val="tx1"/>
            </a:solidFill>
            <a:latin typeface="Arial Narrow" panose="020B0606020202030204" pitchFamily="34" charset="0"/>
          </a:endParaRPr>
        </a:p>
      </dgm:t>
    </dgm:pt>
    <dgm:pt modelId="{6AA7FB93-FC67-4887-A8A8-0F8409C61BEB}" type="sibTrans" cxnId="{74ED0124-DF1F-4E8D-8115-ED7E4D5E210E}">
      <dgm:prSet/>
      <dgm:spPr/>
      <dgm:t>
        <a:bodyPr/>
        <a:lstStyle/>
        <a:p>
          <a:endParaRPr lang="id-ID">
            <a:solidFill>
              <a:schemeClr val="tx1"/>
            </a:solidFill>
            <a:latin typeface="Arial Narrow" panose="020B0606020202030204" pitchFamily="34" charset="0"/>
          </a:endParaRPr>
        </a:p>
      </dgm:t>
    </dgm:pt>
    <dgm:pt modelId="{B69CD493-12EB-46B7-AA5E-7093AB22A2F6}" type="pres">
      <dgm:prSet presAssocID="{280C4839-891F-4301-99DF-B955D7D9CB5D}" presName="diagram" presStyleCnt="0">
        <dgm:presLayoutVars>
          <dgm:dir/>
          <dgm:resizeHandles val="exact"/>
        </dgm:presLayoutVars>
      </dgm:prSet>
      <dgm:spPr/>
      <dgm:t>
        <a:bodyPr/>
        <a:lstStyle/>
        <a:p>
          <a:endParaRPr lang="id-ID"/>
        </a:p>
      </dgm:t>
    </dgm:pt>
    <dgm:pt modelId="{6BC7DA59-01CD-4F91-B129-E6C6F2537BF4}" type="pres">
      <dgm:prSet presAssocID="{77309F57-6BD9-4B6B-B0D2-3D7656637832}" presName="node" presStyleLbl="node1" presStyleIdx="0" presStyleCnt="6">
        <dgm:presLayoutVars>
          <dgm:bulletEnabled val="1"/>
        </dgm:presLayoutVars>
      </dgm:prSet>
      <dgm:spPr/>
      <dgm:t>
        <a:bodyPr/>
        <a:lstStyle/>
        <a:p>
          <a:endParaRPr lang="id-ID"/>
        </a:p>
      </dgm:t>
    </dgm:pt>
    <dgm:pt modelId="{73CBDF4D-1F38-4D5E-8F2A-449015D7EE9C}" type="pres">
      <dgm:prSet presAssocID="{7C467F81-3629-4666-B3FA-164049CAFF3E}" presName="sibTrans" presStyleLbl="sibTrans2D1" presStyleIdx="0" presStyleCnt="5"/>
      <dgm:spPr/>
      <dgm:t>
        <a:bodyPr/>
        <a:lstStyle/>
        <a:p>
          <a:endParaRPr lang="id-ID"/>
        </a:p>
      </dgm:t>
    </dgm:pt>
    <dgm:pt modelId="{7F18F00F-E0EC-49E4-9068-6BBA38C1E20C}" type="pres">
      <dgm:prSet presAssocID="{7C467F81-3629-4666-B3FA-164049CAFF3E}" presName="connectorText" presStyleLbl="sibTrans2D1" presStyleIdx="0" presStyleCnt="5"/>
      <dgm:spPr/>
      <dgm:t>
        <a:bodyPr/>
        <a:lstStyle/>
        <a:p>
          <a:endParaRPr lang="id-ID"/>
        </a:p>
      </dgm:t>
    </dgm:pt>
    <dgm:pt modelId="{39A9B99F-6838-48FC-B748-DDAC1883A0AE}" type="pres">
      <dgm:prSet presAssocID="{1964182F-CD65-4753-9523-5A89F2249A80}" presName="node" presStyleLbl="node1" presStyleIdx="1" presStyleCnt="6">
        <dgm:presLayoutVars>
          <dgm:bulletEnabled val="1"/>
        </dgm:presLayoutVars>
      </dgm:prSet>
      <dgm:spPr/>
      <dgm:t>
        <a:bodyPr/>
        <a:lstStyle/>
        <a:p>
          <a:endParaRPr lang="id-ID"/>
        </a:p>
      </dgm:t>
    </dgm:pt>
    <dgm:pt modelId="{4CFD9C70-38E2-49F5-BB99-2CCE75408C95}" type="pres">
      <dgm:prSet presAssocID="{9B4BB4A0-E38C-4BA9-A5C0-F6D79A0585DE}" presName="sibTrans" presStyleLbl="sibTrans2D1" presStyleIdx="1" presStyleCnt="5"/>
      <dgm:spPr/>
      <dgm:t>
        <a:bodyPr/>
        <a:lstStyle/>
        <a:p>
          <a:endParaRPr lang="id-ID"/>
        </a:p>
      </dgm:t>
    </dgm:pt>
    <dgm:pt modelId="{BD76249B-D677-4F3F-9165-8863ECAC87E8}" type="pres">
      <dgm:prSet presAssocID="{9B4BB4A0-E38C-4BA9-A5C0-F6D79A0585DE}" presName="connectorText" presStyleLbl="sibTrans2D1" presStyleIdx="1" presStyleCnt="5"/>
      <dgm:spPr/>
      <dgm:t>
        <a:bodyPr/>
        <a:lstStyle/>
        <a:p>
          <a:endParaRPr lang="id-ID"/>
        </a:p>
      </dgm:t>
    </dgm:pt>
    <dgm:pt modelId="{B2F69966-5FD3-49E8-9DC9-F71B5D03F55A}" type="pres">
      <dgm:prSet presAssocID="{78374AAE-7F51-4852-934F-FEEC2763B1C1}" presName="node" presStyleLbl="node1" presStyleIdx="2" presStyleCnt="6">
        <dgm:presLayoutVars>
          <dgm:bulletEnabled val="1"/>
        </dgm:presLayoutVars>
      </dgm:prSet>
      <dgm:spPr/>
      <dgm:t>
        <a:bodyPr/>
        <a:lstStyle/>
        <a:p>
          <a:endParaRPr lang="id-ID"/>
        </a:p>
      </dgm:t>
    </dgm:pt>
    <dgm:pt modelId="{A861288A-7F80-4DB2-89B4-743B5688A3EC}" type="pres">
      <dgm:prSet presAssocID="{563605D5-7F70-44EA-B878-F50763C52BEC}" presName="sibTrans" presStyleLbl="sibTrans2D1" presStyleIdx="2" presStyleCnt="5"/>
      <dgm:spPr/>
      <dgm:t>
        <a:bodyPr/>
        <a:lstStyle/>
        <a:p>
          <a:endParaRPr lang="id-ID"/>
        </a:p>
      </dgm:t>
    </dgm:pt>
    <dgm:pt modelId="{1406D087-58EB-4902-A614-1961B4082796}" type="pres">
      <dgm:prSet presAssocID="{563605D5-7F70-44EA-B878-F50763C52BEC}" presName="connectorText" presStyleLbl="sibTrans2D1" presStyleIdx="2" presStyleCnt="5"/>
      <dgm:spPr/>
      <dgm:t>
        <a:bodyPr/>
        <a:lstStyle/>
        <a:p>
          <a:endParaRPr lang="id-ID"/>
        </a:p>
      </dgm:t>
    </dgm:pt>
    <dgm:pt modelId="{9D98421D-DEFF-4151-8E27-5E54AF35508B}" type="pres">
      <dgm:prSet presAssocID="{38BB0896-81C2-4898-99B6-51FC26D0302E}" presName="node" presStyleLbl="node1" presStyleIdx="3" presStyleCnt="6" custScaleY="148309">
        <dgm:presLayoutVars>
          <dgm:bulletEnabled val="1"/>
        </dgm:presLayoutVars>
      </dgm:prSet>
      <dgm:spPr/>
      <dgm:t>
        <a:bodyPr/>
        <a:lstStyle/>
        <a:p>
          <a:endParaRPr lang="id-ID"/>
        </a:p>
      </dgm:t>
    </dgm:pt>
    <dgm:pt modelId="{378B8BD8-1EFE-4E8D-A5EE-CB8BEBC00283}" type="pres">
      <dgm:prSet presAssocID="{25F94598-A627-4FAE-A87B-E3A3B2B60DE1}" presName="sibTrans" presStyleLbl="sibTrans2D1" presStyleIdx="3" presStyleCnt="5"/>
      <dgm:spPr/>
      <dgm:t>
        <a:bodyPr/>
        <a:lstStyle/>
        <a:p>
          <a:endParaRPr lang="id-ID"/>
        </a:p>
      </dgm:t>
    </dgm:pt>
    <dgm:pt modelId="{13F3AF9E-BC3B-4911-98FC-6A8991F540D8}" type="pres">
      <dgm:prSet presAssocID="{25F94598-A627-4FAE-A87B-E3A3B2B60DE1}" presName="connectorText" presStyleLbl="sibTrans2D1" presStyleIdx="3" presStyleCnt="5"/>
      <dgm:spPr/>
      <dgm:t>
        <a:bodyPr/>
        <a:lstStyle/>
        <a:p>
          <a:endParaRPr lang="id-ID"/>
        </a:p>
      </dgm:t>
    </dgm:pt>
    <dgm:pt modelId="{D3BE34D8-9355-4B8A-832F-773C7C6B170E}" type="pres">
      <dgm:prSet presAssocID="{3BEA8756-FFE7-46A3-92A0-62C3C8757D75}" presName="node" presStyleLbl="node1" presStyleIdx="4" presStyleCnt="6">
        <dgm:presLayoutVars>
          <dgm:bulletEnabled val="1"/>
        </dgm:presLayoutVars>
      </dgm:prSet>
      <dgm:spPr/>
      <dgm:t>
        <a:bodyPr/>
        <a:lstStyle/>
        <a:p>
          <a:endParaRPr lang="id-ID"/>
        </a:p>
      </dgm:t>
    </dgm:pt>
    <dgm:pt modelId="{54CA10F1-47E4-4332-8C1C-22C31F2A3FA4}" type="pres">
      <dgm:prSet presAssocID="{6AA7FB93-FC67-4887-A8A8-0F8409C61BEB}" presName="sibTrans" presStyleLbl="sibTrans2D1" presStyleIdx="4" presStyleCnt="5"/>
      <dgm:spPr/>
      <dgm:t>
        <a:bodyPr/>
        <a:lstStyle/>
        <a:p>
          <a:endParaRPr lang="id-ID"/>
        </a:p>
      </dgm:t>
    </dgm:pt>
    <dgm:pt modelId="{26A0FCDD-26EA-4128-AF3C-0279D070AAC5}" type="pres">
      <dgm:prSet presAssocID="{6AA7FB93-FC67-4887-A8A8-0F8409C61BEB}" presName="connectorText" presStyleLbl="sibTrans2D1" presStyleIdx="4" presStyleCnt="5"/>
      <dgm:spPr/>
      <dgm:t>
        <a:bodyPr/>
        <a:lstStyle/>
        <a:p>
          <a:endParaRPr lang="id-ID"/>
        </a:p>
      </dgm:t>
    </dgm:pt>
    <dgm:pt modelId="{C6E994D6-3FD2-407E-ACBD-BAF347106812}" type="pres">
      <dgm:prSet presAssocID="{678A6393-01E1-4440-8DA1-A92FEE1F70BF}" presName="node" presStyleLbl="node1" presStyleIdx="5" presStyleCnt="6" custScaleY="184869" custLinFactX="39342" custLinFactNeighborX="100000" custLinFactNeighborY="-1065">
        <dgm:presLayoutVars>
          <dgm:bulletEnabled val="1"/>
        </dgm:presLayoutVars>
      </dgm:prSet>
      <dgm:spPr/>
      <dgm:t>
        <a:bodyPr/>
        <a:lstStyle/>
        <a:p>
          <a:endParaRPr lang="id-ID"/>
        </a:p>
      </dgm:t>
    </dgm:pt>
  </dgm:ptLst>
  <dgm:cxnLst>
    <dgm:cxn modelId="{2F01231C-B8E9-4C92-92E7-593A282ED2E0}" srcId="{280C4839-891F-4301-99DF-B955D7D9CB5D}" destId="{38BB0896-81C2-4898-99B6-51FC26D0302E}" srcOrd="3" destOrd="0" parTransId="{276A7599-12DB-4906-AFC0-98DBB0501C5B}" sibTransId="{25F94598-A627-4FAE-A87B-E3A3B2B60DE1}"/>
    <dgm:cxn modelId="{655ECAAA-F97B-40D0-B0CE-E160AFB449D6}" type="presOf" srcId="{563605D5-7F70-44EA-B878-F50763C52BEC}" destId="{A861288A-7F80-4DB2-89B4-743B5688A3EC}" srcOrd="0" destOrd="0" presId="urn:microsoft.com/office/officeart/2005/8/layout/process5"/>
    <dgm:cxn modelId="{2C044656-8DC2-4156-BC42-2E872AAC51D5}" type="presOf" srcId="{9B4BB4A0-E38C-4BA9-A5C0-F6D79A0585DE}" destId="{4CFD9C70-38E2-49F5-BB99-2CCE75408C95}" srcOrd="0" destOrd="0" presId="urn:microsoft.com/office/officeart/2005/8/layout/process5"/>
    <dgm:cxn modelId="{4FF175F5-7BE0-4536-92F5-B72FF8C03AD4}" srcId="{280C4839-891F-4301-99DF-B955D7D9CB5D}" destId="{77309F57-6BD9-4B6B-B0D2-3D7656637832}" srcOrd="0" destOrd="0" parTransId="{9DFBE1E8-D04B-4BB5-A156-E4B34E4B63A6}" sibTransId="{7C467F81-3629-4666-B3FA-164049CAFF3E}"/>
    <dgm:cxn modelId="{B590E89A-FD06-443D-BA35-FA98973A71AE}" type="presOf" srcId="{25F94598-A627-4FAE-A87B-E3A3B2B60DE1}" destId="{378B8BD8-1EFE-4E8D-A5EE-CB8BEBC00283}" srcOrd="0" destOrd="0" presId="urn:microsoft.com/office/officeart/2005/8/layout/process5"/>
    <dgm:cxn modelId="{67FAE845-B5AB-4C12-BA9F-EB9CBD00CBDD}" type="presOf" srcId="{77309F57-6BD9-4B6B-B0D2-3D7656637832}" destId="{6BC7DA59-01CD-4F91-B129-E6C6F2537BF4}" srcOrd="0" destOrd="0" presId="urn:microsoft.com/office/officeart/2005/8/layout/process5"/>
    <dgm:cxn modelId="{349B1C2C-84DD-463A-A5EF-3D9E85DD856C}" type="presOf" srcId="{280C4839-891F-4301-99DF-B955D7D9CB5D}" destId="{B69CD493-12EB-46B7-AA5E-7093AB22A2F6}" srcOrd="0" destOrd="0" presId="urn:microsoft.com/office/officeart/2005/8/layout/process5"/>
    <dgm:cxn modelId="{DCDE49D2-C123-4E88-80B0-ACC72AB59043}" type="presOf" srcId="{38BB0896-81C2-4898-99B6-51FC26D0302E}" destId="{9D98421D-DEFF-4151-8E27-5E54AF35508B}" srcOrd="0" destOrd="0" presId="urn:microsoft.com/office/officeart/2005/8/layout/process5"/>
    <dgm:cxn modelId="{87C8648D-2A1F-4C79-9DE2-A3367B04F7D0}" srcId="{280C4839-891F-4301-99DF-B955D7D9CB5D}" destId="{678A6393-01E1-4440-8DA1-A92FEE1F70BF}" srcOrd="5" destOrd="0" parTransId="{37E1D0BB-3E65-480A-BA62-224F9BA06C3F}" sibTransId="{BB024CFB-93F6-453E-8516-DA74C942C21D}"/>
    <dgm:cxn modelId="{48637132-CCF5-424B-8796-49074D5D2DBA}" type="presOf" srcId="{25F94598-A627-4FAE-A87B-E3A3B2B60DE1}" destId="{13F3AF9E-BC3B-4911-98FC-6A8991F540D8}" srcOrd="1" destOrd="0" presId="urn:microsoft.com/office/officeart/2005/8/layout/process5"/>
    <dgm:cxn modelId="{EF7EA01F-56C5-42C8-98AF-CDA3BB94DBCD}" type="presOf" srcId="{3BEA8756-FFE7-46A3-92A0-62C3C8757D75}" destId="{D3BE34D8-9355-4B8A-832F-773C7C6B170E}" srcOrd="0" destOrd="0" presId="urn:microsoft.com/office/officeart/2005/8/layout/process5"/>
    <dgm:cxn modelId="{AF958E53-0DA6-4074-BDAA-788200441D40}" type="presOf" srcId="{1964182F-CD65-4753-9523-5A89F2249A80}" destId="{39A9B99F-6838-48FC-B748-DDAC1883A0AE}" srcOrd="0" destOrd="0" presId="urn:microsoft.com/office/officeart/2005/8/layout/process5"/>
    <dgm:cxn modelId="{9F7771BA-D0BA-436F-9EE6-BEA025855BAD}" type="presOf" srcId="{6AA7FB93-FC67-4887-A8A8-0F8409C61BEB}" destId="{26A0FCDD-26EA-4128-AF3C-0279D070AAC5}" srcOrd="1" destOrd="0" presId="urn:microsoft.com/office/officeart/2005/8/layout/process5"/>
    <dgm:cxn modelId="{F78BB336-D9D3-46D2-9320-030A1748EACB}" type="presOf" srcId="{678A6393-01E1-4440-8DA1-A92FEE1F70BF}" destId="{C6E994D6-3FD2-407E-ACBD-BAF347106812}" srcOrd="0" destOrd="0" presId="urn:microsoft.com/office/officeart/2005/8/layout/process5"/>
    <dgm:cxn modelId="{74ED0124-DF1F-4E8D-8115-ED7E4D5E210E}" srcId="{280C4839-891F-4301-99DF-B955D7D9CB5D}" destId="{3BEA8756-FFE7-46A3-92A0-62C3C8757D75}" srcOrd="4" destOrd="0" parTransId="{ED651129-1F4E-465E-834F-0F95474D88C3}" sibTransId="{6AA7FB93-FC67-4887-A8A8-0F8409C61BEB}"/>
    <dgm:cxn modelId="{8D33443B-6892-4EC3-AA53-6023C63798E8}" type="presOf" srcId="{7C467F81-3629-4666-B3FA-164049CAFF3E}" destId="{7F18F00F-E0EC-49E4-9068-6BBA38C1E20C}" srcOrd="1" destOrd="0" presId="urn:microsoft.com/office/officeart/2005/8/layout/process5"/>
    <dgm:cxn modelId="{6767C552-CAD2-4923-9DE5-80A8CD0E408E}" type="presOf" srcId="{563605D5-7F70-44EA-B878-F50763C52BEC}" destId="{1406D087-58EB-4902-A614-1961B4082796}" srcOrd="1" destOrd="0" presId="urn:microsoft.com/office/officeart/2005/8/layout/process5"/>
    <dgm:cxn modelId="{68C6D61F-1C32-48C7-B331-106FC51B3E4B}" srcId="{280C4839-891F-4301-99DF-B955D7D9CB5D}" destId="{1964182F-CD65-4753-9523-5A89F2249A80}" srcOrd="1" destOrd="0" parTransId="{05C858B6-5BB0-4AE6-B52A-EF4909D5D1AA}" sibTransId="{9B4BB4A0-E38C-4BA9-A5C0-F6D79A0585DE}"/>
    <dgm:cxn modelId="{6BD9CFA4-17C4-4A00-ACB8-7341ADDEE733}" type="presOf" srcId="{7C467F81-3629-4666-B3FA-164049CAFF3E}" destId="{73CBDF4D-1F38-4D5E-8F2A-449015D7EE9C}" srcOrd="0" destOrd="0" presId="urn:microsoft.com/office/officeart/2005/8/layout/process5"/>
    <dgm:cxn modelId="{8DC3555B-73E5-4FD8-A2C0-8064C0C2985C}" srcId="{280C4839-891F-4301-99DF-B955D7D9CB5D}" destId="{78374AAE-7F51-4852-934F-FEEC2763B1C1}" srcOrd="2" destOrd="0" parTransId="{CBE4D8FA-42F8-43FE-B2A1-D79F906985CE}" sibTransId="{563605D5-7F70-44EA-B878-F50763C52BEC}"/>
    <dgm:cxn modelId="{647365BA-D995-4BB8-95CE-84FD2E347ED7}" type="presOf" srcId="{78374AAE-7F51-4852-934F-FEEC2763B1C1}" destId="{B2F69966-5FD3-49E8-9DC9-F71B5D03F55A}" srcOrd="0" destOrd="0" presId="urn:microsoft.com/office/officeart/2005/8/layout/process5"/>
    <dgm:cxn modelId="{019AAD92-8901-4D8A-9CC7-C7BA022490A9}" type="presOf" srcId="{9B4BB4A0-E38C-4BA9-A5C0-F6D79A0585DE}" destId="{BD76249B-D677-4F3F-9165-8863ECAC87E8}" srcOrd="1" destOrd="0" presId="urn:microsoft.com/office/officeart/2005/8/layout/process5"/>
    <dgm:cxn modelId="{3D227C51-2949-4957-8253-39E57E76FC1D}" type="presOf" srcId="{6AA7FB93-FC67-4887-A8A8-0F8409C61BEB}" destId="{54CA10F1-47E4-4332-8C1C-22C31F2A3FA4}" srcOrd="0" destOrd="0" presId="urn:microsoft.com/office/officeart/2005/8/layout/process5"/>
    <dgm:cxn modelId="{DF769F7B-8E90-4918-BF54-ABC25410A1CA}" type="presParOf" srcId="{B69CD493-12EB-46B7-AA5E-7093AB22A2F6}" destId="{6BC7DA59-01CD-4F91-B129-E6C6F2537BF4}" srcOrd="0" destOrd="0" presId="urn:microsoft.com/office/officeart/2005/8/layout/process5"/>
    <dgm:cxn modelId="{D34CEC47-CCCA-4EA0-8E18-457D198E7F8B}" type="presParOf" srcId="{B69CD493-12EB-46B7-AA5E-7093AB22A2F6}" destId="{73CBDF4D-1F38-4D5E-8F2A-449015D7EE9C}" srcOrd="1" destOrd="0" presId="urn:microsoft.com/office/officeart/2005/8/layout/process5"/>
    <dgm:cxn modelId="{D204CCBF-3ADD-405E-92BA-D1563F77303E}" type="presParOf" srcId="{73CBDF4D-1F38-4D5E-8F2A-449015D7EE9C}" destId="{7F18F00F-E0EC-49E4-9068-6BBA38C1E20C}" srcOrd="0" destOrd="0" presId="urn:microsoft.com/office/officeart/2005/8/layout/process5"/>
    <dgm:cxn modelId="{092CC7D0-CCEC-428C-9D67-7C09708E00D0}" type="presParOf" srcId="{B69CD493-12EB-46B7-AA5E-7093AB22A2F6}" destId="{39A9B99F-6838-48FC-B748-DDAC1883A0AE}" srcOrd="2" destOrd="0" presId="urn:microsoft.com/office/officeart/2005/8/layout/process5"/>
    <dgm:cxn modelId="{6E75EC8F-2740-48EB-95BF-0CC604E8E737}" type="presParOf" srcId="{B69CD493-12EB-46B7-AA5E-7093AB22A2F6}" destId="{4CFD9C70-38E2-49F5-BB99-2CCE75408C95}" srcOrd="3" destOrd="0" presId="urn:microsoft.com/office/officeart/2005/8/layout/process5"/>
    <dgm:cxn modelId="{731CB240-6FA1-4076-8596-D58C6A6980F9}" type="presParOf" srcId="{4CFD9C70-38E2-49F5-BB99-2CCE75408C95}" destId="{BD76249B-D677-4F3F-9165-8863ECAC87E8}" srcOrd="0" destOrd="0" presId="urn:microsoft.com/office/officeart/2005/8/layout/process5"/>
    <dgm:cxn modelId="{694396D6-AABB-4468-A392-AC31CCA1ABE7}" type="presParOf" srcId="{B69CD493-12EB-46B7-AA5E-7093AB22A2F6}" destId="{B2F69966-5FD3-49E8-9DC9-F71B5D03F55A}" srcOrd="4" destOrd="0" presId="urn:microsoft.com/office/officeart/2005/8/layout/process5"/>
    <dgm:cxn modelId="{FBCF1EC4-4892-4D1F-8EF9-EBF936EA2B41}" type="presParOf" srcId="{B69CD493-12EB-46B7-AA5E-7093AB22A2F6}" destId="{A861288A-7F80-4DB2-89B4-743B5688A3EC}" srcOrd="5" destOrd="0" presId="urn:microsoft.com/office/officeart/2005/8/layout/process5"/>
    <dgm:cxn modelId="{EDE4DA61-1DA6-4FB2-8FA9-1A548C686947}" type="presParOf" srcId="{A861288A-7F80-4DB2-89B4-743B5688A3EC}" destId="{1406D087-58EB-4902-A614-1961B4082796}" srcOrd="0" destOrd="0" presId="urn:microsoft.com/office/officeart/2005/8/layout/process5"/>
    <dgm:cxn modelId="{7B15C498-57B6-4DEB-86AE-EF32186587BA}" type="presParOf" srcId="{B69CD493-12EB-46B7-AA5E-7093AB22A2F6}" destId="{9D98421D-DEFF-4151-8E27-5E54AF35508B}" srcOrd="6" destOrd="0" presId="urn:microsoft.com/office/officeart/2005/8/layout/process5"/>
    <dgm:cxn modelId="{841B86D2-F272-4CE6-8DCA-DA47E9EA1D8E}" type="presParOf" srcId="{B69CD493-12EB-46B7-AA5E-7093AB22A2F6}" destId="{378B8BD8-1EFE-4E8D-A5EE-CB8BEBC00283}" srcOrd="7" destOrd="0" presId="urn:microsoft.com/office/officeart/2005/8/layout/process5"/>
    <dgm:cxn modelId="{FBC58850-EAC7-4B81-8642-CD1FEB2DDAE7}" type="presParOf" srcId="{378B8BD8-1EFE-4E8D-A5EE-CB8BEBC00283}" destId="{13F3AF9E-BC3B-4911-98FC-6A8991F540D8}" srcOrd="0" destOrd="0" presId="urn:microsoft.com/office/officeart/2005/8/layout/process5"/>
    <dgm:cxn modelId="{3AFD74E3-0145-4C76-A3F6-24E0A3A281A0}" type="presParOf" srcId="{B69CD493-12EB-46B7-AA5E-7093AB22A2F6}" destId="{D3BE34D8-9355-4B8A-832F-773C7C6B170E}" srcOrd="8" destOrd="0" presId="urn:microsoft.com/office/officeart/2005/8/layout/process5"/>
    <dgm:cxn modelId="{A5BFD894-16BC-4998-ABDD-EBE66F234E19}" type="presParOf" srcId="{B69CD493-12EB-46B7-AA5E-7093AB22A2F6}" destId="{54CA10F1-47E4-4332-8C1C-22C31F2A3FA4}" srcOrd="9" destOrd="0" presId="urn:microsoft.com/office/officeart/2005/8/layout/process5"/>
    <dgm:cxn modelId="{CF85937D-4853-4794-BECC-AEAB9B52E1A3}" type="presParOf" srcId="{54CA10F1-47E4-4332-8C1C-22C31F2A3FA4}" destId="{26A0FCDD-26EA-4128-AF3C-0279D070AAC5}" srcOrd="0" destOrd="0" presId="urn:microsoft.com/office/officeart/2005/8/layout/process5"/>
    <dgm:cxn modelId="{64ED289D-F657-46D4-87AF-825E788157B5}" type="presParOf" srcId="{B69CD493-12EB-46B7-AA5E-7093AB22A2F6}" destId="{C6E994D6-3FD2-407E-ACBD-BAF347106812}" srcOrd="10" destOrd="0" presId="urn:microsoft.com/office/officeart/2005/8/layout/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FBEC60F-1FE5-4D48-945D-3CF1F49C5AFB}" type="doc">
      <dgm:prSet loTypeId="urn:microsoft.com/office/officeart/2005/8/layout/cycle6" loCatId="relationship" qsTypeId="urn:microsoft.com/office/officeart/2005/8/quickstyle/simple1" qsCatId="simple" csTypeId="urn:microsoft.com/office/officeart/2005/8/colors/accent2_1" csCatId="accent2" phldr="1"/>
      <dgm:spPr/>
      <dgm:t>
        <a:bodyPr/>
        <a:lstStyle/>
        <a:p>
          <a:endParaRPr lang="id-ID"/>
        </a:p>
      </dgm:t>
    </dgm:pt>
    <dgm:pt modelId="{7E8D2B0F-3070-4BA6-B909-28E3D7C1A64C}">
      <dgm:prSet phldrT="[Text]"/>
      <dgm:spPr/>
      <dgm:t>
        <a:bodyPr/>
        <a:lstStyle/>
        <a:p>
          <a:r>
            <a:rPr lang="id-ID" dirty="0" smtClean="0"/>
            <a:t>Ia salah satu penerus karya al-khawarizi, beberapakaryanya diterjemahkan dalam bahasa Latin dan arab, khususnya karya ttg Kerucut Apollonius.</a:t>
          </a:r>
          <a:endParaRPr lang="id-ID" dirty="0"/>
        </a:p>
      </dgm:t>
    </dgm:pt>
    <dgm:pt modelId="{7D72AEE9-75F2-447F-B4F6-1D554D769545}" type="parTrans" cxnId="{1CD0DABB-9506-4D8F-8EA2-318AC248E028}">
      <dgm:prSet/>
      <dgm:spPr/>
      <dgm:t>
        <a:bodyPr/>
        <a:lstStyle/>
        <a:p>
          <a:endParaRPr lang="id-ID"/>
        </a:p>
      </dgm:t>
    </dgm:pt>
    <dgm:pt modelId="{C074FD40-F417-4FC4-AA9A-E28296B59C40}" type="sibTrans" cxnId="{1CD0DABB-9506-4D8F-8EA2-318AC248E028}">
      <dgm:prSet/>
      <dgm:spPr/>
      <dgm:t>
        <a:bodyPr/>
        <a:lstStyle/>
        <a:p>
          <a:endParaRPr lang="id-ID"/>
        </a:p>
      </dgm:t>
    </dgm:pt>
    <dgm:pt modelId="{582B9AE1-DEAA-4C8D-A15C-AC28D04AA8B4}">
      <dgm:prSet phldrT="[Text]"/>
      <dgm:spPr/>
      <dgm:t>
        <a:bodyPr/>
        <a:lstStyle/>
        <a:p>
          <a:r>
            <a:rPr lang="id-ID" dirty="0" smtClean="0"/>
            <a:t>Buku aslinya serta terjemahannya diselesaikan pada abad ke 9 memberikan pengaruh yang positif pada penelitian ilmiah berikutnya.</a:t>
          </a:r>
          <a:endParaRPr lang="id-ID" dirty="0"/>
        </a:p>
      </dgm:t>
    </dgm:pt>
    <dgm:pt modelId="{63DE8AD2-43D5-4559-BD2C-4B551EC449CC}" type="parTrans" cxnId="{5AB568AC-57C1-45EB-8E8D-BFC2DE07A3E1}">
      <dgm:prSet/>
      <dgm:spPr/>
      <dgm:t>
        <a:bodyPr/>
        <a:lstStyle/>
        <a:p>
          <a:endParaRPr lang="id-ID"/>
        </a:p>
      </dgm:t>
    </dgm:pt>
    <dgm:pt modelId="{19DB14DE-9392-462E-B96E-F1035AE06119}" type="sibTrans" cxnId="{5AB568AC-57C1-45EB-8E8D-BFC2DE07A3E1}">
      <dgm:prSet/>
      <dgm:spPr/>
      <dgm:t>
        <a:bodyPr/>
        <a:lstStyle/>
        <a:p>
          <a:endParaRPr lang="id-ID"/>
        </a:p>
      </dgm:t>
    </dgm:pt>
    <dgm:pt modelId="{A6401CE9-F7AC-4AED-BC44-0A84C5384F31}">
      <dgm:prSet phldrT="[Text]"/>
      <dgm:spPr/>
      <dgm:t>
        <a:bodyPr/>
        <a:lstStyle/>
        <a:p>
          <a:r>
            <a:rPr lang="id-ID" dirty="0" smtClean="0"/>
            <a:t>Thabit melanjutkan pekerjaan dari Banu Musa dan kemudian anak dan cucunya melanjutkan tradisi seperti yang dilakukan Thabit.</a:t>
          </a:r>
          <a:endParaRPr lang="id-ID" dirty="0"/>
        </a:p>
      </dgm:t>
    </dgm:pt>
    <dgm:pt modelId="{19C24A88-736F-4786-B98C-05A526EC47ED}" type="parTrans" cxnId="{5F3AAB79-07A8-465E-A890-64F87D7E3280}">
      <dgm:prSet/>
      <dgm:spPr/>
      <dgm:t>
        <a:bodyPr/>
        <a:lstStyle/>
        <a:p>
          <a:endParaRPr lang="id-ID"/>
        </a:p>
      </dgm:t>
    </dgm:pt>
    <dgm:pt modelId="{A80B3ED5-1ABA-4985-9A68-78D0A3DFD8A2}" type="sibTrans" cxnId="{5F3AAB79-07A8-465E-A890-64F87D7E3280}">
      <dgm:prSet/>
      <dgm:spPr/>
      <dgm:t>
        <a:bodyPr/>
        <a:lstStyle/>
        <a:p>
          <a:endParaRPr lang="id-ID"/>
        </a:p>
      </dgm:t>
    </dgm:pt>
    <dgm:pt modelId="{7AF39EB7-AB15-4C57-A60F-01AA2973B7E3}">
      <dgm:prSet phldrT="[Text]"/>
      <dgm:spPr/>
      <dgm:t>
        <a:bodyPr/>
        <a:lstStyle/>
        <a:p>
          <a:r>
            <a:rPr lang="id-ID" dirty="0" smtClean="0"/>
            <a:t>Karyanya sebagaian besar masih ada, seperti matematika,astronomi bahkan diikuti oleh ebuah buku kedokteran. Karyanya diterjemahkan oleh Gherard dari Cremona yang menterjemahkan buku thabit dalam bahasa latin.</a:t>
          </a:r>
          <a:endParaRPr lang="id-ID" dirty="0"/>
        </a:p>
      </dgm:t>
    </dgm:pt>
    <dgm:pt modelId="{B63E18B9-2B8E-45F1-A974-79693801755E}" type="parTrans" cxnId="{752011D8-38DC-45AA-A800-0836E6DBB52C}">
      <dgm:prSet/>
      <dgm:spPr/>
      <dgm:t>
        <a:bodyPr/>
        <a:lstStyle/>
        <a:p>
          <a:endParaRPr lang="id-ID"/>
        </a:p>
      </dgm:t>
    </dgm:pt>
    <dgm:pt modelId="{9696C45C-F470-47A0-8F28-A5EBEF26DF90}" type="sibTrans" cxnId="{752011D8-38DC-45AA-A800-0836E6DBB52C}">
      <dgm:prSet/>
      <dgm:spPr/>
      <dgm:t>
        <a:bodyPr/>
        <a:lstStyle/>
        <a:p>
          <a:endParaRPr lang="id-ID"/>
        </a:p>
      </dgm:t>
    </dgm:pt>
    <dgm:pt modelId="{F61BCA08-27D7-419F-AA81-A1503E466AF1}">
      <dgm:prSet phldrT="[Text]"/>
      <dgm:spPr/>
      <dgm:t>
        <a:bodyPr/>
        <a:lstStyle/>
        <a:p>
          <a:r>
            <a:rPr lang="id-ID" dirty="0" smtClean="0"/>
            <a:t>Karya berharga yang ditinggalkan yaitu penentuan luas bumi yang masih dipakai hingga saat ini (Mazawil Asy-syamsiyah)</a:t>
          </a:r>
          <a:endParaRPr lang="id-ID" dirty="0"/>
        </a:p>
      </dgm:t>
    </dgm:pt>
    <dgm:pt modelId="{E3F30062-151C-4828-83F5-4609FAAFF7B6}" type="parTrans" cxnId="{3C4A6CA8-AE57-492C-8122-121A1F985085}">
      <dgm:prSet/>
      <dgm:spPr/>
      <dgm:t>
        <a:bodyPr/>
        <a:lstStyle/>
        <a:p>
          <a:endParaRPr lang="id-ID"/>
        </a:p>
      </dgm:t>
    </dgm:pt>
    <dgm:pt modelId="{639E1004-F7E2-4494-927F-4E3582B0E3B4}" type="sibTrans" cxnId="{3C4A6CA8-AE57-492C-8122-121A1F985085}">
      <dgm:prSet/>
      <dgm:spPr/>
      <dgm:t>
        <a:bodyPr/>
        <a:lstStyle/>
        <a:p>
          <a:endParaRPr lang="id-ID"/>
        </a:p>
      </dgm:t>
    </dgm:pt>
    <dgm:pt modelId="{684B7B7F-1274-4756-9297-2605559DC0DC}" type="pres">
      <dgm:prSet presAssocID="{FFBEC60F-1FE5-4D48-945D-3CF1F49C5AFB}" presName="cycle" presStyleCnt="0">
        <dgm:presLayoutVars>
          <dgm:dir/>
          <dgm:resizeHandles val="exact"/>
        </dgm:presLayoutVars>
      </dgm:prSet>
      <dgm:spPr/>
      <dgm:t>
        <a:bodyPr/>
        <a:lstStyle/>
        <a:p>
          <a:endParaRPr lang="id-ID"/>
        </a:p>
      </dgm:t>
    </dgm:pt>
    <dgm:pt modelId="{A552B317-0EFD-44A1-823A-A3CA2B83497C}" type="pres">
      <dgm:prSet presAssocID="{7E8D2B0F-3070-4BA6-B909-28E3D7C1A64C}" presName="node" presStyleLbl="node1" presStyleIdx="0" presStyleCnt="5" custScaleX="188037" custScaleY="222171" custRadScaleRad="101685" custRadScaleInc="-15542">
        <dgm:presLayoutVars>
          <dgm:bulletEnabled val="1"/>
        </dgm:presLayoutVars>
      </dgm:prSet>
      <dgm:spPr/>
      <dgm:t>
        <a:bodyPr/>
        <a:lstStyle/>
        <a:p>
          <a:endParaRPr lang="id-ID"/>
        </a:p>
      </dgm:t>
    </dgm:pt>
    <dgm:pt modelId="{B3B3C9FA-AC24-46C0-9E3E-BDD58A4266A1}" type="pres">
      <dgm:prSet presAssocID="{7E8D2B0F-3070-4BA6-B909-28E3D7C1A64C}" presName="spNode" presStyleCnt="0"/>
      <dgm:spPr/>
    </dgm:pt>
    <dgm:pt modelId="{A1B651CA-76F6-4F16-A3F7-96E6743874B5}" type="pres">
      <dgm:prSet presAssocID="{C074FD40-F417-4FC4-AA9A-E28296B59C40}" presName="sibTrans" presStyleLbl="sibTrans1D1" presStyleIdx="0" presStyleCnt="5"/>
      <dgm:spPr/>
      <dgm:t>
        <a:bodyPr/>
        <a:lstStyle/>
        <a:p>
          <a:endParaRPr lang="id-ID"/>
        </a:p>
      </dgm:t>
    </dgm:pt>
    <dgm:pt modelId="{0C63B950-4B09-440B-A870-BC484ECFE231}" type="pres">
      <dgm:prSet presAssocID="{582B9AE1-DEAA-4C8D-A15C-AC28D04AA8B4}" presName="node" presStyleLbl="node1" presStyleIdx="1" presStyleCnt="5" custScaleX="216971" custScaleY="200375" custRadScaleRad="134541" custRadScaleInc="34317">
        <dgm:presLayoutVars>
          <dgm:bulletEnabled val="1"/>
        </dgm:presLayoutVars>
      </dgm:prSet>
      <dgm:spPr/>
      <dgm:t>
        <a:bodyPr/>
        <a:lstStyle/>
        <a:p>
          <a:endParaRPr lang="id-ID"/>
        </a:p>
      </dgm:t>
    </dgm:pt>
    <dgm:pt modelId="{3A813217-87CC-4D6D-A8FA-292BFF52D2DD}" type="pres">
      <dgm:prSet presAssocID="{582B9AE1-DEAA-4C8D-A15C-AC28D04AA8B4}" presName="spNode" presStyleCnt="0"/>
      <dgm:spPr/>
    </dgm:pt>
    <dgm:pt modelId="{6DADD242-34F9-4D8F-8756-216AC602A944}" type="pres">
      <dgm:prSet presAssocID="{19DB14DE-9392-462E-B96E-F1035AE06119}" presName="sibTrans" presStyleLbl="sibTrans1D1" presStyleIdx="1" presStyleCnt="5"/>
      <dgm:spPr/>
      <dgm:t>
        <a:bodyPr/>
        <a:lstStyle/>
        <a:p>
          <a:endParaRPr lang="id-ID"/>
        </a:p>
      </dgm:t>
    </dgm:pt>
    <dgm:pt modelId="{B3639E76-30FA-49FD-9921-7116A4902E26}" type="pres">
      <dgm:prSet presAssocID="{A6401CE9-F7AC-4AED-BC44-0A84C5384F31}" presName="node" presStyleLbl="node1" presStyleIdx="2" presStyleCnt="5" custScaleX="281939" custScaleY="176040" custRadScaleRad="130815" custRadScaleInc="-97007">
        <dgm:presLayoutVars>
          <dgm:bulletEnabled val="1"/>
        </dgm:presLayoutVars>
      </dgm:prSet>
      <dgm:spPr/>
      <dgm:t>
        <a:bodyPr/>
        <a:lstStyle/>
        <a:p>
          <a:endParaRPr lang="id-ID"/>
        </a:p>
      </dgm:t>
    </dgm:pt>
    <dgm:pt modelId="{69680FAE-3740-415F-9C63-75A10C7D70DF}" type="pres">
      <dgm:prSet presAssocID="{A6401CE9-F7AC-4AED-BC44-0A84C5384F31}" presName="spNode" presStyleCnt="0"/>
      <dgm:spPr/>
    </dgm:pt>
    <dgm:pt modelId="{4A7A0A7B-9D68-4F58-B919-C82DFAFC9C9B}" type="pres">
      <dgm:prSet presAssocID="{A80B3ED5-1ABA-4985-9A68-78D0A3DFD8A2}" presName="sibTrans" presStyleLbl="sibTrans1D1" presStyleIdx="2" presStyleCnt="5"/>
      <dgm:spPr/>
      <dgm:t>
        <a:bodyPr/>
        <a:lstStyle/>
        <a:p>
          <a:endParaRPr lang="id-ID"/>
        </a:p>
      </dgm:t>
    </dgm:pt>
    <dgm:pt modelId="{24A1E692-0EDA-4932-B99E-41E68FF10E49}" type="pres">
      <dgm:prSet presAssocID="{7AF39EB7-AB15-4C57-A60F-01AA2973B7E3}" presName="node" presStyleLbl="node1" presStyleIdx="3" presStyleCnt="5" custScaleX="266592" custScaleY="215222" custRadScaleRad="125835" custRadScaleInc="91097">
        <dgm:presLayoutVars>
          <dgm:bulletEnabled val="1"/>
        </dgm:presLayoutVars>
      </dgm:prSet>
      <dgm:spPr/>
      <dgm:t>
        <a:bodyPr/>
        <a:lstStyle/>
        <a:p>
          <a:endParaRPr lang="id-ID"/>
        </a:p>
      </dgm:t>
    </dgm:pt>
    <dgm:pt modelId="{EE0639FC-D4E6-4B41-B533-04BFF711EA9B}" type="pres">
      <dgm:prSet presAssocID="{7AF39EB7-AB15-4C57-A60F-01AA2973B7E3}" presName="spNode" presStyleCnt="0"/>
      <dgm:spPr/>
    </dgm:pt>
    <dgm:pt modelId="{36041C81-DD90-4A75-B10A-A36A91090BAA}" type="pres">
      <dgm:prSet presAssocID="{9696C45C-F470-47A0-8F28-A5EBEF26DF90}" presName="sibTrans" presStyleLbl="sibTrans1D1" presStyleIdx="3" presStyleCnt="5"/>
      <dgm:spPr/>
      <dgm:t>
        <a:bodyPr/>
        <a:lstStyle/>
        <a:p>
          <a:endParaRPr lang="id-ID"/>
        </a:p>
      </dgm:t>
    </dgm:pt>
    <dgm:pt modelId="{EEE2C123-926F-4A89-9B65-3F578FA5834D}" type="pres">
      <dgm:prSet presAssocID="{F61BCA08-27D7-419F-AA81-A1503E466AF1}" presName="node" presStyleLbl="node1" presStyleIdx="4" presStyleCnt="5" custScaleX="213648" custScaleY="186129" custRadScaleRad="139861" custRadScaleInc="-33334">
        <dgm:presLayoutVars>
          <dgm:bulletEnabled val="1"/>
        </dgm:presLayoutVars>
      </dgm:prSet>
      <dgm:spPr/>
      <dgm:t>
        <a:bodyPr/>
        <a:lstStyle/>
        <a:p>
          <a:endParaRPr lang="id-ID"/>
        </a:p>
      </dgm:t>
    </dgm:pt>
    <dgm:pt modelId="{733CF713-F9A3-4BEA-9AB1-215DB66E8113}" type="pres">
      <dgm:prSet presAssocID="{F61BCA08-27D7-419F-AA81-A1503E466AF1}" presName="spNode" presStyleCnt="0"/>
      <dgm:spPr/>
    </dgm:pt>
    <dgm:pt modelId="{07A70EEE-1A5B-44DD-8031-B07541D2A24B}" type="pres">
      <dgm:prSet presAssocID="{639E1004-F7E2-4494-927F-4E3582B0E3B4}" presName="sibTrans" presStyleLbl="sibTrans1D1" presStyleIdx="4" presStyleCnt="5"/>
      <dgm:spPr/>
      <dgm:t>
        <a:bodyPr/>
        <a:lstStyle/>
        <a:p>
          <a:endParaRPr lang="id-ID"/>
        </a:p>
      </dgm:t>
    </dgm:pt>
  </dgm:ptLst>
  <dgm:cxnLst>
    <dgm:cxn modelId="{F06C2AC3-8F4C-490F-94F0-15CBC7FFBB82}" type="presOf" srcId="{639E1004-F7E2-4494-927F-4E3582B0E3B4}" destId="{07A70EEE-1A5B-44DD-8031-B07541D2A24B}" srcOrd="0" destOrd="0" presId="urn:microsoft.com/office/officeart/2005/8/layout/cycle6"/>
    <dgm:cxn modelId="{752011D8-38DC-45AA-A800-0836E6DBB52C}" srcId="{FFBEC60F-1FE5-4D48-945D-3CF1F49C5AFB}" destId="{7AF39EB7-AB15-4C57-A60F-01AA2973B7E3}" srcOrd="3" destOrd="0" parTransId="{B63E18B9-2B8E-45F1-A974-79693801755E}" sibTransId="{9696C45C-F470-47A0-8F28-A5EBEF26DF90}"/>
    <dgm:cxn modelId="{5AB568AC-57C1-45EB-8E8D-BFC2DE07A3E1}" srcId="{FFBEC60F-1FE5-4D48-945D-3CF1F49C5AFB}" destId="{582B9AE1-DEAA-4C8D-A15C-AC28D04AA8B4}" srcOrd="1" destOrd="0" parTransId="{63DE8AD2-43D5-4559-BD2C-4B551EC449CC}" sibTransId="{19DB14DE-9392-462E-B96E-F1035AE06119}"/>
    <dgm:cxn modelId="{5F3AAB79-07A8-465E-A890-64F87D7E3280}" srcId="{FFBEC60F-1FE5-4D48-945D-3CF1F49C5AFB}" destId="{A6401CE9-F7AC-4AED-BC44-0A84C5384F31}" srcOrd="2" destOrd="0" parTransId="{19C24A88-736F-4786-B98C-05A526EC47ED}" sibTransId="{A80B3ED5-1ABA-4985-9A68-78D0A3DFD8A2}"/>
    <dgm:cxn modelId="{926314A0-6A33-41A0-AA81-B5A1FB53ABEA}" type="presOf" srcId="{9696C45C-F470-47A0-8F28-A5EBEF26DF90}" destId="{36041C81-DD90-4A75-B10A-A36A91090BAA}" srcOrd="0" destOrd="0" presId="urn:microsoft.com/office/officeart/2005/8/layout/cycle6"/>
    <dgm:cxn modelId="{3C4A6CA8-AE57-492C-8122-121A1F985085}" srcId="{FFBEC60F-1FE5-4D48-945D-3CF1F49C5AFB}" destId="{F61BCA08-27D7-419F-AA81-A1503E466AF1}" srcOrd="4" destOrd="0" parTransId="{E3F30062-151C-4828-83F5-4609FAAFF7B6}" sibTransId="{639E1004-F7E2-4494-927F-4E3582B0E3B4}"/>
    <dgm:cxn modelId="{483E376B-7D76-48C1-ADF8-56B55BCBE98E}" type="presOf" srcId="{19DB14DE-9392-462E-B96E-F1035AE06119}" destId="{6DADD242-34F9-4D8F-8756-216AC602A944}" srcOrd="0" destOrd="0" presId="urn:microsoft.com/office/officeart/2005/8/layout/cycle6"/>
    <dgm:cxn modelId="{77D45438-E288-45B4-9921-47DAF3F67EA9}" type="presOf" srcId="{A80B3ED5-1ABA-4985-9A68-78D0A3DFD8A2}" destId="{4A7A0A7B-9D68-4F58-B919-C82DFAFC9C9B}" srcOrd="0" destOrd="0" presId="urn:microsoft.com/office/officeart/2005/8/layout/cycle6"/>
    <dgm:cxn modelId="{6554E6A5-EF61-4475-8BD0-C25B82C98F88}" type="presOf" srcId="{C074FD40-F417-4FC4-AA9A-E28296B59C40}" destId="{A1B651CA-76F6-4F16-A3F7-96E6743874B5}" srcOrd="0" destOrd="0" presId="urn:microsoft.com/office/officeart/2005/8/layout/cycle6"/>
    <dgm:cxn modelId="{3F354640-0DE9-495E-B1E7-A888D401210C}" type="presOf" srcId="{7AF39EB7-AB15-4C57-A60F-01AA2973B7E3}" destId="{24A1E692-0EDA-4932-B99E-41E68FF10E49}" srcOrd="0" destOrd="0" presId="urn:microsoft.com/office/officeart/2005/8/layout/cycle6"/>
    <dgm:cxn modelId="{77AE03CA-3DE3-4267-8BA4-146845F07486}" type="presOf" srcId="{F61BCA08-27D7-419F-AA81-A1503E466AF1}" destId="{EEE2C123-926F-4A89-9B65-3F578FA5834D}" srcOrd="0" destOrd="0" presId="urn:microsoft.com/office/officeart/2005/8/layout/cycle6"/>
    <dgm:cxn modelId="{21B13500-B6E1-46B4-A8F0-432D4E69D745}" type="presOf" srcId="{7E8D2B0F-3070-4BA6-B909-28E3D7C1A64C}" destId="{A552B317-0EFD-44A1-823A-A3CA2B83497C}" srcOrd="0" destOrd="0" presId="urn:microsoft.com/office/officeart/2005/8/layout/cycle6"/>
    <dgm:cxn modelId="{F8C8809C-AAE6-44B1-B914-661E897EDF54}" type="presOf" srcId="{FFBEC60F-1FE5-4D48-945D-3CF1F49C5AFB}" destId="{684B7B7F-1274-4756-9297-2605559DC0DC}" srcOrd="0" destOrd="0" presId="urn:microsoft.com/office/officeart/2005/8/layout/cycle6"/>
    <dgm:cxn modelId="{BD6FEDE1-42D7-4306-ACEA-1C07E0A4B254}" type="presOf" srcId="{A6401CE9-F7AC-4AED-BC44-0A84C5384F31}" destId="{B3639E76-30FA-49FD-9921-7116A4902E26}" srcOrd="0" destOrd="0" presId="urn:microsoft.com/office/officeart/2005/8/layout/cycle6"/>
    <dgm:cxn modelId="{5EFF48C3-C7ED-4468-A02E-DA751F76A5CB}" type="presOf" srcId="{582B9AE1-DEAA-4C8D-A15C-AC28D04AA8B4}" destId="{0C63B950-4B09-440B-A870-BC484ECFE231}" srcOrd="0" destOrd="0" presId="urn:microsoft.com/office/officeart/2005/8/layout/cycle6"/>
    <dgm:cxn modelId="{1CD0DABB-9506-4D8F-8EA2-318AC248E028}" srcId="{FFBEC60F-1FE5-4D48-945D-3CF1F49C5AFB}" destId="{7E8D2B0F-3070-4BA6-B909-28E3D7C1A64C}" srcOrd="0" destOrd="0" parTransId="{7D72AEE9-75F2-447F-B4F6-1D554D769545}" sibTransId="{C074FD40-F417-4FC4-AA9A-E28296B59C40}"/>
    <dgm:cxn modelId="{0446B3B0-E47B-4658-A545-3973366FABD1}" type="presParOf" srcId="{684B7B7F-1274-4756-9297-2605559DC0DC}" destId="{A552B317-0EFD-44A1-823A-A3CA2B83497C}" srcOrd="0" destOrd="0" presId="urn:microsoft.com/office/officeart/2005/8/layout/cycle6"/>
    <dgm:cxn modelId="{E810E8AF-23B8-46E1-9C99-C71081043D59}" type="presParOf" srcId="{684B7B7F-1274-4756-9297-2605559DC0DC}" destId="{B3B3C9FA-AC24-46C0-9E3E-BDD58A4266A1}" srcOrd="1" destOrd="0" presId="urn:microsoft.com/office/officeart/2005/8/layout/cycle6"/>
    <dgm:cxn modelId="{A6F1F952-8D6B-43A5-8C14-0F66B903DA4C}" type="presParOf" srcId="{684B7B7F-1274-4756-9297-2605559DC0DC}" destId="{A1B651CA-76F6-4F16-A3F7-96E6743874B5}" srcOrd="2" destOrd="0" presId="urn:microsoft.com/office/officeart/2005/8/layout/cycle6"/>
    <dgm:cxn modelId="{4C65E864-A55F-4172-96F7-7C1D1812E6EC}" type="presParOf" srcId="{684B7B7F-1274-4756-9297-2605559DC0DC}" destId="{0C63B950-4B09-440B-A870-BC484ECFE231}" srcOrd="3" destOrd="0" presId="urn:microsoft.com/office/officeart/2005/8/layout/cycle6"/>
    <dgm:cxn modelId="{7CDCECCF-6077-4FDF-B385-A6AA68ED7F27}" type="presParOf" srcId="{684B7B7F-1274-4756-9297-2605559DC0DC}" destId="{3A813217-87CC-4D6D-A8FA-292BFF52D2DD}" srcOrd="4" destOrd="0" presId="urn:microsoft.com/office/officeart/2005/8/layout/cycle6"/>
    <dgm:cxn modelId="{8484D2A3-B2DB-4825-8590-78238D843751}" type="presParOf" srcId="{684B7B7F-1274-4756-9297-2605559DC0DC}" destId="{6DADD242-34F9-4D8F-8756-216AC602A944}" srcOrd="5" destOrd="0" presId="urn:microsoft.com/office/officeart/2005/8/layout/cycle6"/>
    <dgm:cxn modelId="{5AE8E172-C123-4F3C-BB85-7616263E710F}" type="presParOf" srcId="{684B7B7F-1274-4756-9297-2605559DC0DC}" destId="{B3639E76-30FA-49FD-9921-7116A4902E26}" srcOrd="6" destOrd="0" presId="urn:microsoft.com/office/officeart/2005/8/layout/cycle6"/>
    <dgm:cxn modelId="{1BFE8A43-FE2D-48B7-811B-E52DABBB8049}" type="presParOf" srcId="{684B7B7F-1274-4756-9297-2605559DC0DC}" destId="{69680FAE-3740-415F-9C63-75A10C7D70DF}" srcOrd="7" destOrd="0" presId="urn:microsoft.com/office/officeart/2005/8/layout/cycle6"/>
    <dgm:cxn modelId="{1DC40860-5AC1-4CD4-B97A-FAF4CE55562D}" type="presParOf" srcId="{684B7B7F-1274-4756-9297-2605559DC0DC}" destId="{4A7A0A7B-9D68-4F58-B919-C82DFAFC9C9B}" srcOrd="8" destOrd="0" presId="urn:microsoft.com/office/officeart/2005/8/layout/cycle6"/>
    <dgm:cxn modelId="{630C4C30-FCC0-4ADF-B854-057C1939E179}" type="presParOf" srcId="{684B7B7F-1274-4756-9297-2605559DC0DC}" destId="{24A1E692-0EDA-4932-B99E-41E68FF10E49}" srcOrd="9" destOrd="0" presId="urn:microsoft.com/office/officeart/2005/8/layout/cycle6"/>
    <dgm:cxn modelId="{2D320735-27BC-4B49-BD6E-A49762621BE3}" type="presParOf" srcId="{684B7B7F-1274-4756-9297-2605559DC0DC}" destId="{EE0639FC-D4E6-4B41-B533-04BFF711EA9B}" srcOrd="10" destOrd="0" presId="urn:microsoft.com/office/officeart/2005/8/layout/cycle6"/>
    <dgm:cxn modelId="{B6C944A4-00E8-4DD4-9B3F-B47F55AC2FAA}" type="presParOf" srcId="{684B7B7F-1274-4756-9297-2605559DC0DC}" destId="{36041C81-DD90-4A75-B10A-A36A91090BAA}" srcOrd="11" destOrd="0" presId="urn:microsoft.com/office/officeart/2005/8/layout/cycle6"/>
    <dgm:cxn modelId="{E50302C0-3E48-4F70-A394-590769F6D68E}" type="presParOf" srcId="{684B7B7F-1274-4756-9297-2605559DC0DC}" destId="{EEE2C123-926F-4A89-9B65-3F578FA5834D}" srcOrd="12" destOrd="0" presId="urn:microsoft.com/office/officeart/2005/8/layout/cycle6"/>
    <dgm:cxn modelId="{78FC4852-561D-47E8-BB04-45A93C63CB2D}" type="presParOf" srcId="{684B7B7F-1274-4756-9297-2605559DC0DC}" destId="{733CF713-F9A3-4BEA-9AB1-215DB66E8113}" srcOrd="13" destOrd="0" presId="urn:microsoft.com/office/officeart/2005/8/layout/cycle6"/>
    <dgm:cxn modelId="{E0092525-6AA6-4F3D-87A7-4A94C5378959}" type="presParOf" srcId="{684B7B7F-1274-4756-9297-2605559DC0DC}" destId="{07A70EEE-1A5B-44DD-8031-B07541D2A24B}" srcOrd="14" destOrd="0" presId="urn:microsoft.com/office/officeart/2005/8/layout/cycle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B97F0E-2ACE-4A2D-BB4C-886FB6DC3EA2}">
      <dsp:nvSpPr>
        <dsp:cNvPr id="0" name=""/>
        <dsp:cNvSpPr/>
      </dsp:nvSpPr>
      <dsp:spPr>
        <a:xfrm>
          <a:off x="2974331" y="90255"/>
          <a:ext cx="2608149" cy="2608546"/>
        </a:xfrm>
        <a:prstGeom prst="circularArrow">
          <a:avLst>
            <a:gd name="adj1" fmla="val 10980"/>
            <a:gd name="adj2" fmla="val 1142322"/>
            <a:gd name="adj3" fmla="val 4500000"/>
            <a:gd name="adj4" fmla="val 10800000"/>
            <a:gd name="adj5" fmla="val 125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442EEA-2B23-4F27-9431-7D0CF956D601}">
      <dsp:nvSpPr>
        <dsp:cNvPr id="0" name=""/>
        <dsp:cNvSpPr/>
      </dsp:nvSpPr>
      <dsp:spPr>
        <a:xfrm>
          <a:off x="177422" y="0"/>
          <a:ext cx="7911980" cy="1922990"/>
        </a:xfrm>
        <a:prstGeom prst="rect">
          <a:avLst/>
        </a:prstGeom>
        <a:solidFill>
          <a:srgbClr val="FFFF00"/>
        </a:solidFill>
        <a:ln w="12700" cap="flat" cmpd="sng" algn="ctr">
          <a:solidFill>
            <a:schemeClr val="accent4">
              <a:shade val="50000"/>
            </a:schemeClr>
          </a:solidFill>
          <a:prstDash val="solid"/>
          <a:miter lim="800000"/>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d-ID" sz="1800" b="1" kern="1200" dirty="0" smtClean="0">
              <a:latin typeface="Arial Narrow" panose="020B0606020202030204" pitchFamily="34" charset="0"/>
            </a:rPr>
            <a:t>Pendidikan di Baghdad </a:t>
          </a:r>
        </a:p>
        <a:p>
          <a:pPr lvl="0" algn="ctr" defTabSz="800100">
            <a:lnSpc>
              <a:spcPct val="90000"/>
            </a:lnSpc>
            <a:spcBef>
              <a:spcPct val="0"/>
            </a:spcBef>
            <a:spcAft>
              <a:spcPct val="35000"/>
            </a:spcAft>
          </a:pPr>
          <a:r>
            <a:rPr lang="id-ID" sz="1800" b="1" kern="1200" dirty="0" smtClean="0">
              <a:latin typeface="Arial Narrow" panose="020B0606020202030204" pitchFamily="34" charset="0"/>
            </a:rPr>
            <a:t>Diajak oleh seorang Matematikawa Muslim besar Muhammad Ibn Musa Ibn Shakir</a:t>
          </a:r>
        </a:p>
        <a:p>
          <a:pPr lvl="0" algn="ctr" defTabSz="800100">
            <a:lnSpc>
              <a:spcPct val="90000"/>
            </a:lnSpc>
            <a:spcBef>
              <a:spcPct val="0"/>
            </a:spcBef>
            <a:spcAft>
              <a:spcPct val="35000"/>
            </a:spcAft>
          </a:pPr>
          <a:r>
            <a:rPr lang="id-ID" sz="1800" b="1" kern="1200" dirty="0" smtClean="0">
              <a:latin typeface="Arial Narrow" panose="020B0606020202030204" pitchFamily="34" charset="0"/>
            </a:rPr>
            <a:t>Alasan : sang tokoh memiliki pengetahuan tentang bahasa, dan menyadari potensi untuk berkarir ilmiah.</a:t>
          </a:r>
        </a:p>
        <a:p>
          <a:pPr lvl="0" algn="ctr" defTabSz="800100">
            <a:lnSpc>
              <a:spcPct val="90000"/>
            </a:lnSpc>
            <a:spcBef>
              <a:spcPct val="0"/>
            </a:spcBef>
            <a:spcAft>
              <a:spcPct val="35000"/>
            </a:spcAft>
          </a:pPr>
          <a:r>
            <a:rPr lang="id-ID" sz="1800" b="1" kern="1200" dirty="0" smtClean="0">
              <a:latin typeface="Arial Narrow" panose="020B0606020202030204" pitchFamily="34" charset="0"/>
            </a:rPr>
            <a:t>Sang tokoh belajar di bawah bimbingan Banu Musa</a:t>
          </a:r>
          <a:endParaRPr lang="id-ID" sz="1800" b="1" kern="1200" dirty="0">
            <a:latin typeface="Arial Narrow" panose="020B0606020202030204" pitchFamily="34" charset="0"/>
          </a:endParaRPr>
        </a:p>
      </dsp:txBody>
      <dsp:txXfrm>
        <a:off x="177422" y="0"/>
        <a:ext cx="7911980" cy="1922990"/>
      </dsp:txXfrm>
    </dsp:sp>
    <dsp:sp modelId="{D1A258A0-B242-45D9-A2F4-FB401FAEF1F0}">
      <dsp:nvSpPr>
        <dsp:cNvPr id="0" name=""/>
        <dsp:cNvSpPr/>
      </dsp:nvSpPr>
      <dsp:spPr>
        <a:xfrm>
          <a:off x="1684949" y="1526088"/>
          <a:ext cx="2608149" cy="2608546"/>
        </a:xfrm>
        <a:prstGeom prst="leftCircularArrow">
          <a:avLst>
            <a:gd name="adj1" fmla="val 10980"/>
            <a:gd name="adj2" fmla="val 1142322"/>
            <a:gd name="adj3" fmla="val 6300000"/>
            <a:gd name="adj4" fmla="val 18900000"/>
            <a:gd name="adj5" fmla="val 12500"/>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D16B3B-86FF-4137-8B1A-4C9F1CA4CD27}">
      <dsp:nvSpPr>
        <dsp:cNvPr id="0" name=""/>
        <dsp:cNvSpPr/>
      </dsp:nvSpPr>
      <dsp:spPr>
        <a:xfrm>
          <a:off x="1272239" y="2675002"/>
          <a:ext cx="6801948" cy="744232"/>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1430" tIns="11430" rIns="11430" bIns="11430" numCol="1" spcCol="1270" anchor="ctr" anchorCtr="0">
          <a:noAutofit/>
        </a:bodyPr>
        <a:lstStyle/>
        <a:p>
          <a:pPr lvl="0" algn="r" defTabSz="800100">
            <a:lnSpc>
              <a:spcPct val="90000"/>
            </a:lnSpc>
            <a:spcBef>
              <a:spcPct val="0"/>
            </a:spcBef>
            <a:spcAft>
              <a:spcPct val="35000"/>
            </a:spcAft>
          </a:pPr>
          <a:r>
            <a:rPr lang="id-ID" sz="1800" kern="1200" dirty="0" smtClean="0">
              <a:latin typeface="Berlin Sans FB" panose="020E0602020502020306" pitchFamily="34" charset="0"/>
            </a:rPr>
            <a:t>Kemudian Thabit memberikan kontribusi untuk beberapa cabang ilmu pengetahuan, : Matematika, astronomi, dan mekanika</a:t>
          </a:r>
          <a:endParaRPr lang="id-ID" sz="1800" kern="1200" dirty="0">
            <a:latin typeface="Berlin Sans FB" panose="020E0602020502020306" pitchFamily="34" charset="0"/>
          </a:endParaRPr>
        </a:p>
      </dsp:txBody>
      <dsp:txXfrm>
        <a:off x="1272239" y="2675002"/>
        <a:ext cx="6801948" cy="744232"/>
      </dsp:txXfrm>
    </dsp:sp>
    <dsp:sp modelId="{84F6792B-D68A-4613-8EF7-DCCFA86E0278}">
      <dsp:nvSpPr>
        <dsp:cNvPr id="0" name=""/>
        <dsp:cNvSpPr/>
      </dsp:nvSpPr>
      <dsp:spPr>
        <a:xfrm>
          <a:off x="3372905" y="3408980"/>
          <a:ext cx="2240804" cy="2241702"/>
        </a:xfrm>
        <a:prstGeom prst="blockArc">
          <a:avLst>
            <a:gd name="adj1" fmla="val 13500000"/>
            <a:gd name="adj2" fmla="val 10800000"/>
            <a:gd name="adj3" fmla="val 12740"/>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4EC89D-186E-4DEE-9E59-40E1AA758691}">
      <dsp:nvSpPr>
        <dsp:cNvPr id="0" name=""/>
        <dsp:cNvSpPr/>
      </dsp:nvSpPr>
      <dsp:spPr>
        <a:xfrm>
          <a:off x="1380377" y="3971031"/>
          <a:ext cx="6086473" cy="1246076"/>
        </a:xfrm>
        <a:prstGeom prst="rect">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d-ID" sz="1800" kern="1200" dirty="0" smtClean="0">
              <a:latin typeface="Berlin Sans FB" panose="020E0602020502020306" pitchFamily="34" charset="0"/>
            </a:rPr>
            <a:t>Kemudian Thabit memberikan kontribusi untuk beberapa cabang ilmu pengetahuan, : Matematika, astronomi, dan mekanika</a:t>
          </a:r>
          <a:endParaRPr lang="id-ID" sz="1800" kern="1200" dirty="0">
            <a:latin typeface="Berlin Sans FB" panose="020E0602020502020306" pitchFamily="34" charset="0"/>
          </a:endParaRPr>
        </a:p>
      </dsp:txBody>
      <dsp:txXfrm>
        <a:off x="1380377" y="3971031"/>
        <a:ext cx="6086473" cy="12460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F67295-2FFF-416B-BE2E-6A01378ADABA}">
      <dsp:nvSpPr>
        <dsp:cNvPr id="0" name=""/>
        <dsp:cNvSpPr/>
      </dsp:nvSpPr>
      <dsp:spPr>
        <a:xfrm rot="5400000">
          <a:off x="213745" y="1758354"/>
          <a:ext cx="1620296" cy="1108121"/>
        </a:xfrm>
        <a:prstGeom prst="bentUpArrow">
          <a:avLst>
            <a:gd name="adj1" fmla="val 32840"/>
            <a:gd name="adj2" fmla="val 25000"/>
            <a:gd name="adj3" fmla="val 35780"/>
          </a:avLst>
        </a:prstGeom>
        <a:solidFill>
          <a:schemeClr val="tx1">
            <a:lumMod val="95000"/>
            <a:lumOff val="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A8B447-C3C3-4995-A0A8-0C078E2EA294}">
      <dsp:nvSpPr>
        <dsp:cNvPr id="0" name=""/>
        <dsp:cNvSpPr/>
      </dsp:nvSpPr>
      <dsp:spPr>
        <a:xfrm>
          <a:off x="0" y="28149"/>
          <a:ext cx="5068730" cy="1613209"/>
        </a:xfrm>
        <a:prstGeom prst="roundRect">
          <a:avLst>
            <a:gd name="adj" fmla="val 16670"/>
          </a:avLst>
        </a:prstGeom>
        <a:solidFill>
          <a:srgbClr val="F959F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id-ID" sz="2400" b="1" kern="1200" cap="none" spc="0" dirty="0" smtClean="0">
              <a:ln w="0"/>
              <a:solidFill>
                <a:schemeClr val="tx1"/>
              </a:solidFill>
              <a:effectLst/>
              <a:latin typeface="Arial Narrow" panose="020B0606020202030204" pitchFamily="34" charset="0"/>
            </a:rPr>
            <a:t>Kemudian Thabit memberikan kontribusi untuk beberapa cabang ilmu pengetahuan, : Matematika, astronomi, dan mekanika</a:t>
          </a:r>
          <a:endParaRPr lang="id-ID" sz="2400" b="1" kern="1200" cap="none" spc="0" dirty="0">
            <a:ln w="0"/>
            <a:solidFill>
              <a:schemeClr val="tx1"/>
            </a:solidFill>
            <a:effectLst/>
            <a:latin typeface="Arial Narrow" panose="020B0606020202030204" pitchFamily="34" charset="0"/>
          </a:endParaRPr>
        </a:p>
      </dsp:txBody>
      <dsp:txXfrm>
        <a:off x="78765" y="106914"/>
        <a:ext cx="4911200" cy="1455679"/>
      </dsp:txXfrm>
    </dsp:sp>
    <dsp:sp modelId="{770808D8-4765-40D5-95A1-CA6D60ACC46D}">
      <dsp:nvSpPr>
        <dsp:cNvPr id="0" name=""/>
        <dsp:cNvSpPr/>
      </dsp:nvSpPr>
      <dsp:spPr>
        <a:xfrm>
          <a:off x="4024161" y="182005"/>
          <a:ext cx="1676212" cy="1303866"/>
        </a:xfrm>
        <a:prstGeom prst="rect">
          <a:avLst/>
        </a:prstGeom>
        <a:noFill/>
        <a:ln>
          <a:noFill/>
        </a:ln>
        <a:effectLst/>
      </dsp:spPr>
      <dsp:style>
        <a:lnRef idx="0">
          <a:scrgbClr r="0" g="0" b="0"/>
        </a:lnRef>
        <a:fillRef idx="0">
          <a:scrgbClr r="0" g="0" b="0"/>
        </a:fillRef>
        <a:effectRef idx="0">
          <a:scrgbClr r="0" g="0" b="0"/>
        </a:effectRef>
        <a:fontRef idx="minor"/>
      </dsp:style>
    </dsp:sp>
    <dsp:sp modelId="{09312249-3D3E-47E4-8E7C-5239E723F26A}">
      <dsp:nvSpPr>
        <dsp:cNvPr id="0" name=""/>
        <dsp:cNvSpPr/>
      </dsp:nvSpPr>
      <dsp:spPr>
        <a:xfrm rot="5400000">
          <a:off x="2917762" y="3209958"/>
          <a:ext cx="1295158" cy="1847284"/>
        </a:xfrm>
        <a:prstGeom prst="bentUpArrow">
          <a:avLst>
            <a:gd name="adj1" fmla="val 32840"/>
            <a:gd name="adj2" fmla="val 25000"/>
            <a:gd name="adj3" fmla="val 35780"/>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C0F2EC-12F8-4C5D-A2A3-F3942EF6B71E}">
      <dsp:nvSpPr>
        <dsp:cNvPr id="0" name=""/>
        <dsp:cNvSpPr/>
      </dsp:nvSpPr>
      <dsp:spPr>
        <a:xfrm>
          <a:off x="1565276" y="1972337"/>
          <a:ext cx="3813457" cy="1685529"/>
        </a:xfrm>
        <a:prstGeom prst="roundRect">
          <a:avLst>
            <a:gd name="adj" fmla="val 16670"/>
          </a:avLst>
        </a:prstGeom>
        <a:solidFill>
          <a:srgbClr val="20FC2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2000" b="1" kern="1200" cap="none" spc="0" dirty="0" smtClean="0">
              <a:ln w="0"/>
              <a:solidFill>
                <a:schemeClr val="tx1"/>
              </a:solidFill>
              <a:effectLst/>
              <a:latin typeface="Arial Narrow" panose="020B0606020202030204" pitchFamily="34" charset="0"/>
            </a:rPr>
            <a:t>Thabit juga memiliki kelebihan dalam menterjemahkan sejumlah besar karya – karya dari yunani ke Arab</a:t>
          </a:r>
        </a:p>
        <a:p>
          <a:pPr lvl="0" algn="ctr" defTabSz="889000">
            <a:lnSpc>
              <a:spcPct val="90000"/>
            </a:lnSpc>
            <a:spcBef>
              <a:spcPct val="0"/>
            </a:spcBef>
            <a:spcAft>
              <a:spcPct val="35000"/>
            </a:spcAft>
          </a:pPr>
          <a:endParaRPr lang="id-ID" sz="2000" b="1" kern="1200" cap="none" spc="0" dirty="0">
            <a:ln w="0"/>
            <a:solidFill>
              <a:schemeClr val="tx1"/>
            </a:solidFill>
            <a:effectLst/>
            <a:latin typeface="Arial Narrow" panose="020B0606020202030204" pitchFamily="34" charset="0"/>
          </a:endParaRPr>
        </a:p>
      </dsp:txBody>
      <dsp:txXfrm>
        <a:off x="1647572" y="2054633"/>
        <a:ext cx="3648865" cy="1520937"/>
      </dsp:txXfrm>
    </dsp:sp>
    <dsp:sp modelId="{31D96CBF-D97C-4658-A012-9CF0D1DB390C}">
      <dsp:nvSpPr>
        <dsp:cNvPr id="0" name=""/>
        <dsp:cNvSpPr/>
      </dsp:nvSpPr>
      <dsp:spPr>
        <a:xfrm>
          <a:off x="5970728" y="2155949"/>
          <a:ext cx="1676212" cy="1303866"/>
        </a:xfrm>
        <a:prstGeom prst="rect">
          <a:avLst/>
        </a:prstGeom>
        <a:noFill/>
        <a:ln>
          <a:noFill/>
        </a:ln>
        <a:effectLst/>
      </dsp:spPr>
      <dsp:style>
        <a:lnRef idx="0">
          <a:scrgbClr r="0" g="0" b="0"/>
        </a:lnRef>
        <a:fillRef idx="0">
          <a:scrgbClr r="0" g="0" b="0"/>
        </a:fillRef>
        <a:effectRef idx="0">
          <a:scrgbClr r="0" g="0" b="0"/>
        </a:effectRef>
        <a:fontRef idx="minor"/>
      </dsp:style>
    </dsp:sp>
    <dsp:sp modelId="{495E0B52-B72D-48BF-800F-5D16BC787E99}">
      <dsp:nvSpPr>
        <dsp:cNvPr id="0" name=""/>
        <dsp:cNvSpPr/>
      </dsp:nvSpPr>
      <dsp:spPr>
        <a:xfrm>
          <a:off x="4509313" y="3791811"/>
          <a:ext cx="2304691" cy="1613209"/>
        </a:xfrm>
        <a:prstGeom prst="roundRect">
          <a:avLst>
            <a:gd name="adj" fmla="val 1667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b="1" kern="1200" cap="none" spc="0" dirty="0" smtClean="0">
              <a:ln w="0"/>
              <a:solidFill>
                <a:schemeClr val="tx1"/>
              </a:solidFill>
              <a:effectLst/>
              <a:latin typeface="Arial Narrow" panose="020B0606020202030204" pitchFamily="34" charset="0"/>
            </a:rPr>
            <a:t>Dalam karirnya sang tokoh selalu dilindungi oleh khalifah Abbasiyah Al-Mu’tadid</a:t>
          </a:r>
          <a:endParaRPr lang="id-ID" sz="1900" b="1" kern="1200" cap="none" spc="0" dirty="0">
            <a:ln w="0"/>
            <a:solidFill>
              <a:schemeClr val="tx1"/>
            </a:solidFill>
            <a:effectLst/>
            <a:latin typeface="Arial Narrow" panose="020B0606020202030204" pitchFamily="34" charset="0"/>
          </a:endParaRPr>
        </a:p>
      </dsp:txBody>
      <dsp:txXfrm>
        <a:off x="4588078" y="3870576"/>
        <a:ext cx="2147161" cy="14556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4B6BAB-C814-4908-896E-3ACBE87E4998}">
      <dsp:nvSpPr>
        <dsp:cNvPr id="0" name=""/>
        <dsp:cNvSpPr/>
      </dsp:nvSpPr>
      <dsp:spPr>
        <a:xfrm>
          <a:off x="2874010" y="3036805"/>
          <a:ext cx="2379980" cy="2379980"/>
        </a:xfrm>
        <a:prstGeom prst="ellipse">
          <a:avLst/>
        </a:prstGeom>
        <a:solidFill>
          <a:srgbClr val="B507B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id-ID" sz="3100" b="1" kern="1200" dirty="0" smtClean="0">
              <a:solidFill>
                <a:schemeClr val="tx1"/>
              </a:solidFill>
              <a:latin typeface="Arial Narrow" panose="020B0606020202030204" pitchFamily="34" charset="0"/>
            </a:rPr>
            <a:t>Kontribusi</a:t>
          </a:r>
          <a:endParaRPr lang="id-ID" sz="3100" b="1" kern="1200" dirty="0">
            <a:solidFill>
              <a:schemeClr val="tx1"/>
            </a:solidFill>
            <a:latin typeface="Arial Narrow" panose="020B0606020202030204" pitchFamily="34" charset="0"/>
          </a:endParaRPr>
        </a:p>
      </dsp:txBody>
      <dsp:txXfrm>
        <a:off x="3222550" y="3385345"/>
        <a:ext cx="1682900" cy="1682900"/>
      </dsp:txXfrm>
    </dsp:sp>
    <dsp:sp modelId="{7920D87B-16B5-4400-9F47-5FB51B05B3D2}">
      <dsp:nvSpPr>
        <dsp:cNvPr id="0" name=""/>
        <dsp:cNvSpPr/>
      </dsp:nvSpPr>
      <dsp:spPr>
        <a:xfrm rot="12900000">
          <a:off x="1161933" y="2560481"/>
          <a:ext cx="2013351" cy="678294"/>
        </a:xfrm>
        <a:prstGeom prst="leftArrow">
          <a:avLst>
            <a:gd name="adj1" fmla="val 60000"/>
            <a:gd name="adj2" fmla="val 50000"/>
          </a:avLst>
        </a:prstGeom>
        <a:solidFill>
          <a:srgbClr val="3FE0F1"/>
        </a:solidFill>
        <a:ln>
          <a:noFill/>
        </a:ln>
        <a:effectLst/>
      </dsp:spPr>
      <dsp:style>
        <a:lnRef idx="0">
          <a:scrgbClr r="0" g="0" b="0"/>
        </a:lnRef>
        <a:fillRef idx="1">
          <a:scrgbClr r="0" g="0" b="0"/>
        </a:fillRef>
        <a:effectRef idx="0">
          <a:scrgbClr r="0" g="0" b="0"/>
        </a:effectRef>
        <a:fontRef idx="minor">
          <a:schemeClr val="lt1"/>
        </a:fontRef>
      </dsp:style>
    </dsp:sp>
    <dsp:sp modelId="{820503BD-A560-40F6-804B-407BC3CCB057}">
      <dsp:nvSpPr>
        <dsp:cNvPr id="0" name=""/>
        <dsp:cNvSpPr/>
      </dsp:nvSpPr>
      <dsp:spPr>
        <a:xfrm>
          <a:off x="213498" y="1417830"/>
          <a:ext cx="2260981" cy="1808784"/>
        </a:xfrm>
        <a:prstGeom prst="roundRect">
          <a:avLst>
            <a:gd name="adj" fmla="val 10000"/>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0485" tIns="70485" rIns="70485" bIns="70485" numCol="1" spcCol="1270" anchor="ctr" anchorCtr="0">
          <a:noAutofit/>
        </a:bodyPr>
        <a:lstStyle/>
        <a:p>
          <a:pPr lvl="0" algn="ctr" defTabSz="1644650">
            <a:lnSpc>
              <a:spcPct val="90000"/>
            </a:lnSpc>
            <a:spcBef>
              <a:spcPct val="0"/>
            </a:spcBef>
            <a:spcAft>
              <a:spcPct val="35000"/>
            </a:spcAft>
          </a:pPr>
          <a:r>
            <a:rPr lang="id-ID" sz="3700" kern="1200" dirty="0" smtClean="0">
              <a:latin typeface="Arial Narrow" panose="020B0606020202030204" pitchFamily="34" charset="0"/>
            </a:rPr>
            <a:t>Bidang Matematika</a:t>
          </a:r>
          <a:endParaRPr lang="id-ID" sz="3700" kern="1200" dirty="0">
            <a:latin typeface="Arial Narrow" panose="020B0606020202030204" pitchFamily="34" charset="0"/>
          </a:endParaRPr>
        </a:p>
      </dsp:txBody>
      <dsp:txXfrm>
        <a:off x="266475" y="1470807"/>
        <a:ext cx="2155027" cy="1702830"/>
      </dsp:txXfrm>
    </dsp:sp>
    <dsp:sp modelId="{11218299-75E1-4E69-B1CC-D2F85D01271D}">
      <dsp:nvSpPr>
        <dsp:cNvPr id="0" name=""/>
        <dsp:cNvSpPr/>
      </dsp:nvSpPr>
      <dsp:spPr>
        <a:xfrm rot="16200000">
          <a:off x="3057324" y="1573802"/>
          <a:ext cx="2013351" cy="678294"/>
        </a:xfrm>
        <a:prstGeom prst="leftArrow">
          <a:avLst>
            <a:gd name="adj1" fmla="val 60000"/>
            <a:gd name="adj2" fmla="val 50000"/>
          </a:avLst>
        </a:prstGeom>
        <a:solidFill>
          <a:srgbClr val="3FE0F1"/>
        </a:solidFill>
        <a:ln>
          <a:noFill/>
        </a:ln>
        <a:effectLst/>
      </dsp:spPr>
      <dsp:style>
        <a:lnRef idx="0">
          <a:scrgbClr r="0" g="0" b="0"/>
        </a:lnRef>
        <a:fillRef idx="1">
          <a:scrgbClr r="0" g="0" b="0"/>
        </a:fillRef>
        <a:effectRef idx="0">
          <a:scrgbClr r="0" g="0" b="0"/>
        </a:effectRef>
        <a:fontRef idx="minor">
          <a:schemeClr val="lt1"/>
        </a:fontRef>
      </dsp:style>
    </dsp:sp>
    <dsp:sp modelId="{9EF6BF4E-2F70-4D4F-99C5-E20C1B83393F}">
      <dsp:nvSpPr>
        <dsp:cNvPr id="0" name=""/>
        <dsp:cNvSpPr/>
      </dsp:nvSpPr>
      <dsp:spPr>
        <a:xfrm>
          <a:off x="2933509" y="1881"/>
          <a:ext cx="2260981" cy="1808784"/>
        </a:xfrm>
        <a:prstGeom prst="roundRect">
          <a:avLst>
            <a:gd name="adj" fmla="val 10000"/>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70485" tIns="70485" rIns="70485" bIns="70485" numCol="1" spcCol="1270" anchor="ctr" anchorCtr="0">
          <a:noAutofit/>
        </a:bodyPr>
        <a:lstStyle/>
        <a:p>
          <a:pPr lvl="0" algn="ctr" defTabSz="1644650">
            <a:lnSpc>
              <a:spcPct val="90000"/>
            </a:lnSpc>
            <a:spcBef>
              <a:spcPct val="0"/>
            </a:spcBef>
            <a:spcAft>
              <a:spcPct val="35000"/>
            </a:spcAft>
          </a:pPr>
          <a:r>
            <a:rPr lang="id-ID" sz="3700" kern="1200" dirty="0" smtClean="0">
              <a:latin typeface="Arial Narrow" panose="020B0606020202030204" pitchFamily="34" charset="0"/>
            </a:rPr>
            <a:t>Bidang Astronomi</a:t>
          </a:r>
          <a:endParaRPr lang="id-ID" sz="3700" kern="1200" dirty="0">
            <a:latin typeface="Arial Narrow" panose="020B0606020202030204" pitchFamily="34" charset="0"/>
          </a:endParaRPr>
        </a:p>
      </dsp:txBody>
      <dsp:txXfrm>
        <a:off x="2986486" y="54858"/>
        <a:ext cx="2155027" cy="1702830"/>
      </dsp:txXfrm>
    </dsp:sp>
    <dsp:sp modelId="{CA3ECDB1-FA45-42A2-8931-6F8EE0E53CAB}">
      <dsp:nvSpPr>
        <dsp:cNvPr id="0" name=""/>
        <dsp:cNvSpPr/>
      </dsp:nvSpPr>
      <dsp:spPr>
        <a:xfrm rot="19500000">
          <a:off x="4952715" y="2560481"/>
          <a:ext cx="2013351" cy="678294"/>
        </a:xfrm>
        <a:prstGeom prst="leftArrow">
          <a:avLst>
            <a:gd name="adj1" fmla="val 60000"/>
            <a:gd name="adj2" fmla="val 50000"/>
          </a:avLst>
        </a:prstGeom>
        <a:solidFill>
          <a:srgbClr val="3FE0F1"/>
        </a:solidFill>
        <a:ln>
          <a:noFill/>
        </a:ln>
        <a:effectLst/>
      </dsp:spPr>
      <dsp:style>
        <a:lnRef idx="0">
          <a:scrgbClr r="0" g="0" b="0"/>
        </a:lnRef>
        <a:fillRef idx="1">
          <a:scrgbClr r="0" g="0" b="0"/>
        </a:fillRef>
        <a:effectRef idx="0">
          <a:scrgbClr r="0" g="0" b="0"/>
        </a:effectRef>
        <a:fontRef idx="minor">
          <a:schemeClr val="lt1"/>
        </a:fontRef>
      </dsp:style>
    </dsp:sp>
    <dsp:sp modelId="{AEE9F597-F69E-4931-9F43-BD56B34F4647}">
      <dsp:nvSpPr>
        <dsp:cNvPr id="0" name=""/>
        <dsp:cNvSpPr/>
      </dsp:nvSpPr>
      <dsp:spPr>
        <a:xfrm>
          <a:off x="5653520" y="1417830"/>
          <a:ext cx="2260981" cy="1808784"/>
        </a:xfrm>
        <a:prstGeom prst="roundRect">
          <a:avLst>
            <a:gd name="adj" fmla="val 10000"/>
          </a:avLst>
        </a:prstGeom>
        <a:solidFill>
          <a:srgbClr val="20FC20"/>
        </a:soli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70485" tIns="70485" rIns="70485" bIns="70485" numCol="1" spcCol="1270" anchor="ctr" anchorCtr="0">
          <a:noAutofit/>
        </a:bodyPr>
        <a:lstStyle/>
        <a:p>
          <a:pPr lvl="0" algn="ctr" defTabSz="1644650">
            <a:lnSpc>
              <a:spcPct val="90000"/>
            </a:lnSpc>
            <a:spcBef>
              <a:spcPct val="0"/>
            </a:spcBef>
            <a:spcAft>
              <a:spcPct val="35000"/>
            </a:spcAft>
          </a:pPr>
          <a:r>
            <a:rPr lang="id-ID" sz="3700" kern="1200" dirty="0" smtClean="0">
              <a:latin typeface="Arial Narrow" panose="020B0606020202030204" pitchFamily="34" charset="0"/>
            </a:rPr>
            <a:t>Bidang Mekanika dan Fisika</a:t>
          </a:r>
          <a:endParaRPr lang="id-ID" sz="3700" kern="1200" dirty="0">
            <a:latin typeface="Arial Narrow" panose="020B0606020202030204" pitchFamily="34" charset="0"/>
          </a:endParaRPr>
        </a:p>
      </dsp:txBody>
      <dsp:txXfrm>
        <a:off x="5706497" y="1470807"/>
        <a:ext cx="2155027" cy="17028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C7DA59-01CD-4F91-B129-E6C6F2537BF4}">
      <dsp:nvSpPr>
        <dsp:cNvPr id="0" name=""/>
        <dsp:cNvSpPr/>
      </dsp:nvSpPr>
      <dsp:spPr>
        <a:xfrm>
          <a:off x="7143" y="457549"/>
          <a:ext cx="2135187" cy="1281112"/>
        </a:xfrm>
        <a:prstGeom prst="roundRect">
          <a:avLst>
            <a:gd name="adj" fmla="val 10000"/>
          </a:avLst>
        </a:prstGeom>
        <a:solidFill>
          <a:srgbClr val="20FC2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2000" kern="1200" dirty="0" smtClean="0">
              <a:solidFill>
                <a:schemeClr val="tx1"/>
              </a:solidFill>
              <a:latin typeface="Arial Narrow" panose="020B0606020202030204" pitchFamily="34" charset="0"/>
            </a:rPr>
            <a:t>Buku elemets karya Euclides</a:t>
          </a:r>
          <a:endParaRPr lang="id-ID" sz="2000" kern="1200" dirty="0">
            <a:solidFill>
              <a:schemeClr val="tx1"/>
            </a:solidFill>
            <a:latin typeface="Arial Narrow" panose="020B0606020202030204" pitchFamily="34" charset="0"/>
          </a:endParaRPr>
        </a:p>
      </dsp:txBody>
      <dsp:txXfrm>
        <a:off x="44665" y="495071"/>
        <a:ext cx="2060143" cy="1206068"/>
      </dsp:txXfrm>
    </dsp:sp>
    <dsp:sp modelId="{73CBDF4D-1F38-4D5E-8F2A-449015D7EE9C}">
      <dsp:nvSpPr>
        <dsp:cNvPr id="0" name=""/>
        <dsp:cNvSpPr/>
      </dsp:nvSpPr>
      <dsp:spPr>
        <a:xfrm>
          <a:off x="2330227" y="833342"/>
          <a:ext cx="452659" cy="529526"/>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id-ID" sz="2400" kern="1200">
            <a:solidFill>
              <a:schemeClr val="tx1"/>
            </a:solidFill>
            <a:latin typeface="Arial Narrow" panose="020B0606020202030204" pitchFamily="34" charset="0"/>
          </a:endParaRPr>
        </a:p>
      </dsp:txBody>
      <dsp:txXfrm>
        <a:off x="2330227" y="939247"/>
        <a:ext cx="316861" cy="317716"/>
      </dsp:txXfrm>
    </dsp:sp>
    <dsp:sp modelId="{39A9B99F-6838-48FC-B748-DDAC1883A0AE}">
      <dsp:nvSpPr>
        <dsp:cNvPr id="0" name=""/>
        <dsp:cNvSpPr/>
      </dsp:nvSpPr>
      <dsp:spPr>
        <a:xfrm>
          <a:off x="2996406" y="457549"/>
          <a:ext cx="2135187" cy="1281112"/>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2000" kern="1200" dirty="0" smtClean="0">
              <a:solidFill>
                <a:schemeClr val="tx1"/>
              </a:solidFill>
              <a:latin typeface="Arial Narrow" panose="020B0606020202030204" pitchFamily="34" charset="0"/>
            </a:rPr>
            <a:t>Thabit mengembangkan dalil </a:t>
          </a:r>
          <a:endParaRPr lang="id-ID" sz="2000" kern="1200" dirty="0">
            <a:solidFill>
              <a:schemeClr val="tx1"/>
            </a:solidFill>
            <a:latin typeface="Arial Narrow" panose="020B0606020202030204" pitchFamily="34" charset="0"/>
          </a:endParaRPr>
        </a:p>
      </dsp:txBody>
      <dsp:txXfrm>
        <a:off x="3033928" y="495071"/>
        <a:ext cx="2060143" cy="1206068"/>
      </dsp:txXfrm>
    </dsp:sp>
    <dsp:sp modelId="{4CFD9C70-38E2-49F5-BB99-2CCE75408C95}">
      <dsp:nvSpPr>
        <dsp:cNvPr id="0" name=""/>
        <dsp:cNvSpPr/>
      </dsp:nvSpPr>
      <dsp:spPr>
        <a:xfrm>
          <a:off x="5319490" y="833342"/>
          <a:ext cx="452659" cy="529526"/>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id-ID" sz="2400" kern="1200">
            <a:solidFill>
              <a:schemeClr val="tx1"/>
            </a:solidFill>
            <a:latin typeface="Arial Narrow" panose="020B0606020202030204" pitchFamily="34" charset="0"/>
          </a:endParaRPr>
        </a:p>
      </dsp:txBody>
      <dsp:txXfrm>
        <a:off x="5319490" y="939247"/>
        <a:ext cx="316861" cy="317716"/>
      </dsp:txXfrm>
    </dsp:sp>
    <dsp:sp modelId="{B2F69966-5FD3-49E8-9DC9-F71B5D03F55A}">
      <dsp:nvSpPr>
        <dsp:cNvPr id="0" name=""/>
        <dsp:cNvSpPr/>
      </dsp:nvSpPr>
      <dsp:spPr>
        <a:xfrm>
          <a:off x="5985668" y="457549"/>
          <a:ext cx="2135187" cy="1281112"/>
        </a:xfrm>
        <a:prstGeom prst="roundRect">
          <a:avLst>
            <a:gd name="adj" fmla="val 10000"/>
          </a:avLst>
        </a:prstGeom>
        <a:solidFill>
          <a:srgbClr val="F959F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2000" kern="1200" dirty="0" smtClean="0">
              <a:solidFill>
                <a:schemeClr val="tx1"/>
              </a:solidFill>
              <a:latin typeface="Arial Narrow" panose="020B0606020202030204" pitchFamily="34" charset="0"/>
            </a:rPr>
            <a:t>Mendalami masalah bilangan irasional.</a:t>
          </a:r>
          <a:endParaRPr lang="id-ID" sz="2000" kern="1200" dirty="0">
            <a:solidFill>
              <a:schemeClr val="tx1"/>
            </a:solidFill>
            <a:latin typeface="Arial Narrow" panose="020B0606020202030204" pitchFamily="34" charset="0"/>
          </a:endParaRPr>
        </a:p>
      </dsp:txBody>
      <dsp:txXfrm>
        <a:off x="6023190" y="495071"/>
        <a:ext cx="2060143" cy="1206068"/>
      </dsp:txXfrm>
    </dsp:sp>
    <dsp:sp modelId="{A861288A-7F80-4DB2-89B4-743B5688A3EC}">
      <dsp:nvSpPr>
        <dsp:cNvPr id="0" name=""/>
        <dsp:cNvSpPr/>
      </dsp:nvSpPr>
      <dsp:spPr>
        <a:xfrm rot="5400000">
          <a:off x="6764872" y="2001706"/>
          <a:ext cx="576779" cy="529526"/>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77950">
            <a:lnSpc>
              <a:spcPct val="90000"/>
            </a:lnSpc>
            <a:spcBef>
              <a:spcPct val="0"/>
            </a:spcBef>
            <a:spcAft>
              <a:spcPct val="35000"/>
            </a:spcAft>
          </a:pPr>
          <a:endParaRPr lang="id-ID" sz="3100" kern="1200">
            <a:solidFill>
              <a:schemeClr val="tx1"/>
            </a:solidFill>
            <a:latin typeface="Arial Narrow" panose="020B0606020202030204" pitchFamily="34" charset="0"/>
          </a:endParaRPr>
        </a:p>
      </dsp:txBody>
      <dsp:txXfrm rot="-5400000">
        <a:off x="6894403" y="1978080"/>
        <a:ext cx="317716" cy="417921"/>
      </dsp:txXfrm>
    </dsp:sp>
    <dsp:sp modelId="{9D98421D-DEFF-4151-8E27-5E54AF35508B}">
      <dsp:nvSpPr>
        <dsp:cNvPr id="0" name=""/>
        <dsp:cNvSpPr/>
      </dsp:nvSpPr>
      <dsp:spPr>
        <a:xfrm>
          <a:off x="5985668" y="2826924"/>
          <a:ext cx="2135187" cy="1900005"/>
        </a:xfrm>
        <a:prstGeom prst="roundRect">
          <a:avLst>
            <a:gd name="adj" fmla="val 10000"/>
          </a:avLst>
        </a:prstGeom>
        <a:solidFill>
          <a:srgbClr val="3FE0F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d-ID" sz="1800" kern="1200" dirty="0" smtClean="0">
              <a:solidFill>
                <a:schemeClr val="tx1"/>
              </a:solidFill>
              <a:latin typeface="Arial Narrow" panose="020B0606020202030204" pitchFamily="34" charset="0"/>
            </a:rPr>
            <a:t>Menggunakan metode geometri untuk memecahkan soal khusus persamaan pangkat tiga.</a:t>
          </a:r>
          <a:endParaRPr lang="id-ID" sz="1800" kern="1200" dirty="0">
            <a:solidFill>
              <a:schemeClr val="tx1"/>
            </a:solidFill>
            <a:latin typeface="Arial Narrow" panose="020B0606020202030204" pitchFamily="34" charset="0"/>
          </a:endParaRPr>
        </a:p>
      </dsp:txBody>
      <dsp:txXfrm>
        <a:off x="6041317" y="2882573"/>
        <a:ext cx="2023889" cy="1788707"/>
      </dsp:txXfrm>
    </dsp:sp>
    <dsp:sp modelId="{378B8BD8-1EFE-4E8D-A5EE-CB8BEBC00283}">
      <dsp:nvSpPr>
        <dsp:cNvPr id="0" name=""/>
        <dsp:cNvSpPr/>
      </dsp:nvSpPr>
      <dsp:spPr>
        <a:xfrm rot="10800000">
          <a:off x="5345112" y="3512163"/>
          <a:ext cx="452659" cy="529526"/>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id-ID" sz="2400" kern="1200" dirty="0">
            <a:solidFill>
              <a:schemeClr val="tx1"/>
            </a:solidFill>
            <a:latin typeface="Arial Narrow" panose="020B0606020202030204" pitchFamily="34" charset="0"/>
          </a:endParaRPr>
        </a:p>
      </dsp:txBody>
      <dsp:txXfrm rot="10800000">
        <a:off x="5480910" y="3618068"/>
        <a:ext cx="316861" cy="317716"/>
      </dsp:txXfrm>
    </dsp:sp>
    <dsp:sp modelId="{D3BE34D8-9355-4B8A-832F-773C7C6B170E}">
      <dsp:nvSpPr>
        <dsp:cNvPr id="0" name=""/>
        <dsp:cNvSpPr/>
      </dsp:nvSpPr>
      <dsp:spPr>
        <a:xfrm>
          <a:off x="2996406" y="3136371"/>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lvl="0" algn="ctr" defTabSz="2578100">
            <a:lnSpc>
              <a:spcPct val="90000"/>
            </a:lnSpc>
            <a:spcBef>
              <a:spcPct val="0"/>
            </a:spcBef>
            <a:spcAft>
              <a:spcPct val="35000"/>
            </a:spcAft>
          </a:pPr>
          <a:endParaRPr lang="id-ID" sz="5800" kern="1200">
            <a:solidFill>
              <a:schemeClr val="tx1"/>
            </a:solidFill>
            <a:latin typeface="Arial Narrow" panose="020B0606020202030204" pitchFamily="34" charset="0"/>
          </a:endParaRPr>
        </a:p>
      </dsp:txBody>
      <dsp:txXfrm>
        <a:off x="3033928" y="3173893"/>
        <a:ext cx="2060143" cy="1206068"/>
      </dsp:txXfrm>
    </dsp:sp>
    <dsp:sp modelId="{54CA10F1-47E4-4332-8C1C-22C31F2A3FA4}">
      <dsp:nvSpPr>
        <dsp:cNvPr id="0" name=""/>
        <dsp:cNvSpPr/>
      </dsp:nvSpPr>
      <dsp:spPr>
        <a:xfrm rot="2649643">
          <a:off x="3602445" y="3678492"/>
          <a:ext cx="1265657"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id-ID" sz="2400" kern="1200">
            <a:solidFill>
              <a:schemeClr val="tx1"/>
            </a:solidFill>
            <a:latin typeface="Arial Narrow" panose="020B0606020202030204" pitchFamily="34" charset="0"/>
          </a:endParaRPr>
        </a:p>
      </dsp:txBody>
      <dsp:txXfrm>
        <a:off x="3624893" y="3729061"/>
        <a:ext cx="1106799" cy="317716"/>
      </dsp:txXfrm>
    </dsp:sp>
    <dsp:sp modelId="{C6E994D6-3FD2-407E-ACBD-BAF347106812}">
      <dsp:nvSpPr>
        <dsp:cNvPr id="0" name=""/>
        <dsp:cNvSpPr/>
      </dsp:nvSpPr>
      <dsp:spPr>
        <a:xfrm>
          <a:off x="2982356" y="2579093"/>
          <a:ext cx="2135187" cy="2368379"/>
        </a:xfrm>
        <a:prstGeom prst="roundRect">
          <a:avLst>
            <a:gd name="adj" fmla="val 10000"/>
          </a:avLst>
        </a:prstGeom>
        <a:solidFill>
          <a:srgbClr val="FD87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2000" kern="1200" dirty="0" smtClean="0">
              <a:solidFill>
                <a:schemeClr val="tx1"/>
              </a:solidFill>
              <a:latin typeface="Arial Narrow" panose="020B0606020202030204" pitchFamily="34" charset="0"/>
            </a:rPr>
            <a:t>Oleh para ahli seperti Abu Ja’far Al –Khazin mengakui bahwa Thabit sangat kreatif karena sangat menguasai buku karya ilmuan asing.</a:t>
          </a:r>
          <a:endParaRPr lang="id-ID" sz="2000" kern="1200" dirty="0">
            <a:solidFill>
              <a:schemeClr val="tx1"/>
            </a:solidFill>
            <a:latin typeface="Arial Narrow" panose="020B0606020202030204" pitchFamily="34" charset="0"/>
          </a:endParaRPr>
        </a:p>
      </dsp:txBody>
      <dsp:txXfrm>
        <a:off x="3044893" y="2641630"/>
        <a:ext cx="2010113" cy="22433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52B317-0EFD-44A1-823A-A3CA2B83497C}">
      <dsp:nvSpPr>
        <dsp:cNvPr id="0" name=""/>
        <dsp:cNvSpPr/>
      </dsp:nvSpPr>
      <dsp:spPr>
        <a:xfrm>
          <a:off x="3781079" y="-518377"/>
          <a:ext cx="2684059" cy="2061339"/>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d-ID" sz="1700" kern="1200" dirty="0" smtClean="0"/>
            <a:t>Ia salah satu penerus karya al-khawarizi, beberapakaryanya diterjemahkan dalam bahasa Latin dan arab, khususnya karya ttg Kerucut Apollonius.</a:t>
          </a:r>
          <a:endParaRPr lang="id-ID" sz="1700" kern="1200" dirty="0"/>
        </a:p>
      </dsp:txBody>
      <dsp:txXfrm>
        <a:off x="3881705" y="-417751"/>
        <a:ext cx="2482807" cy="1860087"/>
      </dsp:txXfrm>
    </dsp:sp>
    <dsp:sp modelId="{A1B651CA-76F6-4F16-A3F7-96E6743874B5}">
      <dsp:nvSpPr>
        <dsp:cNvPr id="0" name=""/>
        <dsp:cNvSpPr/>
      </dsp:nvSpPr>
      <dsp:spPr>
        <a:xfrm>
          <a:off x="4941130" y="933197"/>
          <a:ext cx="3713607" cy="3713607"/>
        </a:xfrm>
        <a:custGeom>
          <a:avLst/>
          <a:gdLst/>
          <a:ahLst/>
          <a:cxnLst/>
          <a:rect l="0" t="0" r="0" b="0"/>
          <a:pathLst>
            <a:path>
              <a:moveTo>
                <a:pt x="1532692" y="28506"/>
              </a:moveTo>
              <a:arcTo wR="1856803" hR="1856803" stAng="15596840" swAng="1616586"/>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C63B950-4B09-440B-A870-BC484ECFE231}">
      <dsp:nvSpPr>
        <dsp:cNvPr id="0" name=""/>
        <dsp:cNvSpPr/>
      </dsp:nvSpPr>
      <dsp:spPr>
        <a:xfrm>
          <a:off x="6159384" y="1015879"/>
          <a:ext cx="3097066" cy="1859113"/>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d-ID" sz="1700" kern="1200" dirty="0" smtClean="0"/>
            <a:t>Buku aslinya serta terjemahannya diselesaikan pada abad ke 9 memberikan pengaruh yang positif pada penelitian ilmiah berikutnya.</a:t>
          </a:r>
          <a:endParaRPr lang="id-ID" sz="1700" kern="1200" dirty="0"/>
        </a:p>
      </dsp:txBody>
      <dsp:txXfrm>
        <a:off x="6250138" y="1106633"/>
        <a:ext cx="2915558" cy="1677605"/>
      </dsp:txXfrm>
    </dsp:sp>
    <dsp:sp modelId="{6DADD242-34F9-4D8F-8756-216AC602A944}">
      <dsp:nvSpPr>
        <dsp:cNvPr id="0" name=""/>
        <dsp:cNvSpPr/>
      </dsp:nvSpPr>
      <dsp:spPr>
        <a:xfrm>
          <a:off x="7350794" y="-54996"/>
          <a:ext cx="3713607" cy="3713607"/>
        </a:xfrm>
        <a:custGeom>
          <a:avLst/>
          <a:gdLst/>
          <a:ahLst/>
          <a:cxnLst/>
          <a:rect l="0" t="0" r="0" b="0"/>
          <a:pathLst>
            <a:path>
              <a:moveTo>
                <a:pt x="340980" y="2929185"/>
              </a:moveTo>
              <a:arcTo wR="1856803" hR="1856803" stAng="8683332" swAng="178594"/>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3639E76-30FA-49FD-9921-7116A4902E26}">
      <dsp:nvSpPr>
        <dsp:cNvPr id="0" name=""/>
        <dsp:cNvSpPr/>
      </dsp:nvSpPr>
      <dsp:spPr>
        <a:xfrm>
          <a:off x="5321893" y="2793197"/>
          <a:ext cx="4024427" cy="1633328"/>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d-ID" sz="1700" kern="1200" dirty="0" smtClean="0"/>
            <a:t>Thabit melanjutkan pekerjaan dari Banu Musa dan kemudian anak dan cucunya melanjutkan tradisi seperti yang dilakukan Thabit.</a:t>
          </a:r>
          <a:endParaRPr lang="id-ID" sz="1700" kern="1200" dirty="0"/>
        </a:p>
      </dsp:txBody>
      <dsp:txXfrm>
        <a:off x="5401626" y="2872930"/>
        <a:ext cx="3864961" cy="1473862"/>
      </dsp:txXfrm>
    </dsp:sp>
    <dsp:sp modelId="{4A7A0A7B-9D68-4F58-B919-C82DFAFC9C9B}">
      <dsp:nvSpPr>
        <dsp:cNvPr id="0" name=""/>
        <dsp:cNvSpPr/>
      </dsp:nvSpPr>
      <dsp:spPr>
        <a:xfrm>
          <a:off x="3556639" y="1091457"/>
          <a:ext cx="3713607" cy="3713607"/>
        </a:xfrm>
        <a:custGeom>
          <a:avLst/>
          <a:gdLst/>
          <a:ahLst/>
          <a:cxnLst/>
          <a:rect l="0" t="0" r="0" b="0"/>
          <a:pathLst>
            <a:path>
              <a:moveTo>
                <a:pt x="2964728" y="3346845"/>
              </a:moveTo>
              <a:arcTo wR="1856803" hR="1856803" stAng="3202035" swAng="3749869"/>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4A1E692-0EDA-4932-B99E-41E68FF10E49}">
      <dsp:nvSpPr>
        <dsp:cNvPr id="0" name=""/>
        <dsp:cNvSpPr/>
      </dsp:nvSpPr>
      <dsp:spPr>
        <a:xfrm>
          <a:off x="1364748" y="2613549"/>
          <a:ext cx="3805362" cy="1996865"/>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d-ID" sz="1700" kern="1200" dirty="0" smtClean="0"/>
            <a:t>Karyanya sebagaian besar masih ada, seperti matematika,astronomi bahkan diikuti oleh ebuah buku kedokteran. Karyanya diterjemahkan oleh Gherard dari Cremona yang menterjemahkan buku thabit dalam bahasa latin.</a:t>
          </a:r>
          <a:endParaRPr lang="id-ID" sz="1700" kern="1200" dirty="0"/>
        </a:p>
      </dsp:txBody>
      <dsp:txXfrm>
        <a:off x="1462227" y="2711028"/>
        <a:ext cx="3610404" cy="1801907"/>
      </dsp:txXfrm>
    </dsp:sp>
    <dsp:sp modelId="{36041C81-DD90-4A75-B10A-A36A91090BAA}">
      <dsp:nvSpPr>
        <dsp:cNvPr id="0" name=""/>
        <dsp:cNvSpPr/>
      </dsp:nvSpPr>
      <dsp:spPr>
        <a:xfrm>
          <a:off x="-115615" y="-676014"/>
          <a:ext cx="3713607" cy="3713607"/>
        </a:xfrm>
        <a:custGeom>
          <a:avLst/>
          <a:gdLst/>
          <a:ahLst/>
          <a:cxnLst/>
          <a:rect l="0" t="0" r="0" b="0"/>
          <a:pathLst>
            <a:path>
              <a:moveTo>
                <a:pt x="3035606" y="3291427"/>
              </a:moveTo>
              <a:arcTo wR="1856803" hR="1856803" stAng="3035443" swAng="532602"/>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EE2C123-926F-4A89-9B65-3F578FA5834D}">
      <dsp:nvSpPr>
        <dsp:cNvPr id="0" name=""/>
        <dsp:cNvSpPr/>
      </dsp:nvSpPr>
      <dsp:spPr>
        <a:xfrm>
          <a:off x="1163632" y="1054680"/>
          <a:ext cx="3049634" cy="1726936"/>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d-ID" sz="1700" kern="1200" dirty="0" smtClean="0"/>
            <a:t>Karya berharga yang ditinggalkan yaitu penentuan luas bumi yang masih dipakai hingga saat ini (Mazawil Asy-syamsiyah)</a:t>
          </a:r>
          <a:endParaRPr lang="id-ID" sz="1700" kern="1200" dirty="0"/>
        </a:p>
      </dsp:txBody>
      <dsp:txXfrm>
        <a:off x="1247934" y="1138982"/>
        <a:ext cx="2881030" cy="1558332"/>
      </dsp:txXfrm>
    </dsp:sp>
    <dsp:sp modelId="{07A70EEE-1A5B-44DD-8031-B07541D2A24B}">
      <dsp:nvSpPr>
        <dsp:cNvPr id="0" name=""/>
        <dsp:cNvSpPr/>
      </dsp:nvSpPr>
      <dsp:spPr>
        <a:xfrm>
          <a:off x="1155064" y="1054672"/>
          <a:ext cx="3713607" cy="3713607"/>
        </a:xfrm>
        <a:custGeom>
          <a:avLst/>
          <a:gdLst/>
          <a:ahLst/>
          <a:cxnLst/>
          <a:rect l="0" t="0" r="0" b="0"/>
          <a:pathLst>
            <a:path>
              <a:moveTo>
                <a:pt x="1859064" y="1"/>
              </a:moveTo>
              <a:arcTo wR="1856803" hR="1856803" stAng="16204185" swAng="1449528"/>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E4D221EA-C8FE-4EA0-BE89-E5B348A99491}" type="datetimeFigureOut">
              <a:rPr lang="id-ID" smtClean="0"/>
              <a:pPr/>
              <a:t>29/03/2017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81C24D2-141B-4B86-B66D-6C953B0DA597}" type="slidenum">
              <a:rPr lang="id-ID" smtClean="0"/>
              <a:pPr/>
              <a:t>‹#›</a:t>
            </a:fld>
            <a:endParaRPr lang="id-ID"/>
          </a:p>
        </p:txBody>
      </p:sp>
    </p:spTree>
    <p:extLst>
      <p:ext uri="{BB962C8B-B14F-4D97-AF65-F5344CB8AC3E}">
        <p14:creationId xmlns:p14="http://schemas.microsoft.com/office/powerpoint/2010/main" xmlns="" val="3642373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4D221EA-C8FE-4EA0-BE89-E5B348A99491}" type="datetimeFigureOut">
              <a:rPr lang="id-ID" smtClean="0"/>
              <a:pPr/>
              <a:t>29/03/2017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81C24D2-141B-4B86-B66D-6C953B0DA597}" type="slidenum">
              <a:rPr lang="id-ID" smtClean="0"/>
              <a:pPr/>
              <a:t>‹#›</a:t>
            </a:fld>
            <a:endParaRPr lang="id-ID"/>
          </a:p>
        </p:txBody>
      </p:sp>
    </p:spTree>
    <p:extLst>
      <p:ext uri="{BB962C8B-B14F-4D97-AF65-F5344CB8AC3E}">
        <p14:creationId xmlns:p14="http://schemas.microsoft.com/office/powerpoint/2010/main" xmlns="" val="3456315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D221EA-C8FE-4EA0-BE89-E5B348A99491}" type="datetimeFigureOut">
              <a:rPr lang="id-ID" smtClean="0"/>
              <a:pPr/>
              <a:t>29/03/2017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81C24D2-141B-4B86-B66D-6C953B0DA597}" type="slidenum">
              <a:rPr lang="id-ID" smtClean="0"/>
              <a:pPr/>
              <a:t>‹#›</a:t>
            </a:fld>
            <a:endParaRPr lang="id-ID"/>
          </a:p>
        </p:txBody>
      </p:sp>
    </p:spTree>
    <p:extLst>
      <p:ext uri="{BB962C8B-B14F-4D97-AF65-F5344CB8AC3E}">
        <p14:creationId xmlns:p14="http://schemas.microsoft.com/office/powerpoint/2010/main" xmlns="" val="3756096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4D221EA-C8FE-4EA0-BE89-E5B348A99491}" type="datetimeFigureOut">
              <a:rPr lang="id-ID" smtClean="0"/>
              <a:pPr/>
              <a:t>29/03/2017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81C24D2-141B-4B86-B66D-6C953B0DA597}" type="slidenum">
              <a:rPr lang="id-ID" smtClean="0"/>
              <a:pPr/>
              <a:t>‹#›</a:t>
            </a:fld>
            <a:endParaRPr lang="id-ID"/>
          </a:p>
        </p:txBody>
      </p:sp>
    </p:spTree>
    <p:extLst>
      <p:ext uri="{BB962C8B-B14F-4D97-AF65-F5344CB8AC3E}">
        <p14:creationId xmlns:p14="http://schemas.microsoft.com/office/powerpoint/2010/main" xmlns="" val="549493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E4D221EA-C8FE-4EA0-BE89-E5B348A99491}" type="datetimeFigureOut">
              <a:rPr lang="id-ID" smtClean="0"/>
              <a:pPr/>
              <a:t>29/03/2017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181C24D2-141B-4B86-B66D-6C953B0DA597}" type="slidenum">
              <a:rPr lang="id-ID" smtClean="0"/>
              <a:pPr/>
              <a:t>‹#›</a:t>
            </a:fld>
            <a:endParaRPr lang="id-ID"/>
          </a:p>
        </p:txBody>
      </p:sp>
    </p:spTree>
    <p:extLst>
      <p:ext uri="{BB962C8B-B14F-4D97-AF65-F5344CB8AC3E}">
        <p14:creationId xmlns:p14="http://schemas.microsoft.com/office/powerpoint/2010/main" xmlns="" val="2288267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E4D221EA-C8FE-4EA0-BE89-E5B348A99491}" type="datetimeFigureOut">
              <a:rPr lang="id-ID" smtClean="0"/>
              <a:pPr/>
              <a:t>29/03/2017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181C24D2-141B-4B86-B66D-6C953B0DA597}" type="slidenum">
              <a:rPr lang="id-ID" smtClean="0"/>
              <a:pPr/>
              <a:t>‹#›</a:t>
            </a:fld>
            <a:endParaRPr lang="id-ID"/>
          </a:p>
        </p:txBody>
      </p:sp>
    </p:spTree>
    <p:extLst>
      <p:ext uri="{BB962C8B-B14F-4D97-AF65-F5344CB8AC3E}">
        <p14:creationId xmlns:p14="http://schemas.microsoft.com/office/powerpoint/2010/main" xmlns="" val="2452913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D221EA-C8FE-4EA0-BE89-E5B348A99491}" type="datetimeFigureOut">
              <a:rPr lang="id-ID" smtClean="0"/>
              <a:pPr/>
              <a:t>29/03/2017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181C24D2-141B-4B86-B66D-6C953B0DA597}" type="slidenum">
              <a:rPr lang="id-ID" smtClean="0"/>
              <a:pPr/>
              <a:t>‹#›</a:t>
            </a:fld>
            <a:endParaRPr lang="id-ID"/>
          </a:p>
        </p:txBody>
      </p:sp>
    </p:spTree>
    <p:extLst>
      <p:ext uri="{BB962C8B-B14F-4D97-AF65-F5344CB8AC3E}">
        <p14:creationId xmlns:p14="http://schemas.microsoft.com/office/powerpoint/2010/main" xmlns="" val="3006141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D221EA-C8FE-4EA0-BE89-E5B348A99491}" type="datetimeFigureOut">
              <a:rPr lang="id-ID" smtClean="0"/>
              <a:pPr/>
              <a:t>29/03/2017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81C24D2-141B-4B86-B66D-6C953B0DA597}" type="slidenum">
              <a:rPr lang="id-ID" smtClean="0"/>
              <a:pPr/>
              <a:t>‹#›</a:t>
            </a:fld>
            <a:endParaRPr lang="id-ID"/>
          </a:p>
        </p:txBody>
      </p:sp>
    </p:spTree>
    <p:extLst>
      <p:ext uri="{BB962C8B-B14F-4D97-AF65-F5344CB8AC3E}">
        <p14:creationId xmlns:p14="http://schemas.microsoft.com/office/powerpoint/2010/main" xmlns="" val="3391203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D221EA-C8FE-4EA0-BE89-E5B348A99491}" type="datetimeFigureOut">
              <a:rPr lang="id-ID" smtClean="0"/>
              <a:pPr/>
              <a:t>29/03/2017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81C24D2-141B-4B86-B66D-6C953B0DA597}" type="slidenum">
              <a:rPr lang="id-ID" smtClean="0"/>
              <a:pPr/>
              <a:t>‹#›</a:t>
            </a:fld>
            <a:endParaRPr lang="id-ID"/>
          </a:p>
        </p:txBody>
      </p:sp>
    </p:spTree>
    <p:extLst>
      <p:ext uri="{BB962C8B-B14F-4D97-AF65-F5344CB8AC3E}">
        <p14:creationId xmlns:p14="http://schemas.microsoft.com/office/powerpoint/2010/main" xmlns="" val="2213431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4D221EA-C8FE-4EA0-BE89-E5B348A99491}" type="datetimeFigureOut">
              <a:rPr lang="id-ID" smtClean="0"/>
              <a:pPr/>
              <a:t>29/03/2017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81C24D2-141B-4B86-B66D-6C953B0DA597}" type="slidenum">
              <a:rPr lang="id-ID" smtClean="0"/>
              <a:pPr/>
              <a:t>‹#›</a:t>
            </a:fld>
            <a:endParaRPr lang="id-ID"/>
          </a:p>
        </p:txBody>
      </p:sp>
    </p:spTree>
    <p:extLst>
      <p:ext uri="{BB962C8B-B14F-4D97-AF65-F5344CB8AC3E}">
        <p14:creationId xmlns:p14="http://schemas.microsoft.com/office/powerpoint/2010/main" xmlns="" val="2599492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4D221EA-C8FE-4EA0-BE89-E5B348A99491}" type="datetimeFigureOut">
              <a:rPr lang="id-ID" smtClean="0"/>
              <a:pPr/>
              <a:t>29/03/2017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81C24D2-141B-4B86-B66D-6C953B0DA597}" type="slidenum">
              <a:rPr lang="id-ID" smtClean="0"/>
              <a:pPr/>
              <a:t>‹#›</a:t>
            </a:fld>
            <a:endParaRPr lang="id-ID"/>
          </a:p>
        </p:txBody>
      </p:sp>
    </p:spTree>
    <p:extLst>
      <p:ext uri="{BB962C8B-B14F-4D97-AF65-F5344CB8AC3E}">
        <p14:creationId xmlns:p14="http://schemas.microsoft.com/office/powerpoint/2010/main" xmlns="" val="4105743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D221EA-C8FE-4EA0-BE89-E5B348A99491}" type="datetimeFigureOut">
              <a:rPr lang="id-ID" smtClean="0"/>
              <a:pPr/>
              <a:t>29/03/2017</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1C24D2-141B-4B86-B66D-6C953B0DA597}" type="slidenum">
              <a:rPr lang="id-ID" smtClean="0"/>
              <a:pPr/>
              <a:t>‹#›</a:t>
            </a:fld>
            <a:endParaRPr lang="id-ID"/>
          </a:p>
        </p:txBody>
      </p:sp>
    </p:spTree>
    <p:extLst>
      <p:ext uri="{BB962C8B-B14F-4D97-AF65-F5344CB8AC3E}">
        <p14:creationId xmlns:p14="http://schemas.microsoft.com/office/powerpoint/2010/main" xmlns="" val="1896776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google.com/search?client=firefox-b&amp;q=Apollonius+dari+Perga&amp;stick=H4sIAAAAAAAAAOPgE-LUz9U3MExJz8pWgjBzjbIqtRQzyq30k_NzclKTSzLz8_TLizJLUouKrTLz0nJKU_OSU4sB8Jz9sTsAAAA&amp;sa=X&amp;ved=0ahUKEwiOoeilj7TSAhWHL48KHcnBBtkQmxMIqAEoBDAX" TargetMode="External"/><Relationship Id="rId3" Type="http://schemas.openxmlformats.org/officeDocument/2006/relationships/hyperlink" Target="https://www.google.com/search?client=firefox-b&amp;q=tsabit+bin+qurrah+qurra+ibn+marwan+al-sabi+al-harran&amp;stick=H4sIAAAAAAAAAOPgE-LUz9U3MExJz8pW4tFP1zcsNCs2yo5PztKSzE620i9IzS_ISQVSRcX5eVYFiUWpeSXFAId8we02AAAA&amp;sa=X&amp;ved=0ahUKEwiOoeilj7TSAhWHL48KHcnBBtkQmxMIoQEoATAW" TargetMode="External"/><Relationship Id="rId7" Type="http://schemas.openxmlformats.org/officeDocument/2006/relationships/hyperlink" Target="https://www.google.com/search?client=firefox-b&amp;q=Muhammad+bin+Musa+bin+Syakir&amp;stick=H4sIAAAAAAAAAOPgE-LUz9U3MExJz8pWAjOTUwyTzLUUM8qt9JPzc3JSk0sy8_P0y4syS1KLiq0y89JySlPzklOLAaCMB-k7AAAA&amp;sa=X&amp;ved=0ahUKEwiOoeilj7TSAhWHL48KHcnBBtkQmxMIpwEoAzAX" TargetMode="External"/><Relationship Id="rId2" Type="http://schemas.openxmlformats.org/officeDocument/2006/relationships/hyperlink" Target="https://www.google.com/search?client=firefox-b&amp;q=tsabit+bin+qurrah+orang+tua&amp;stick=H4sIAAAAAAAAAOPgE-LUz9U3MExJz8rWksxOttIvSM0vyEkFUkXF-XlWBYlFqXklxQAtiWBiKAAAAA&amp;sa=X&amp;ved=0ahUKEwiOoeilj7TSAhWHL48KHcnBBtkQ6BMIoAEoADAW" TargetMode="External"/><Relationship Id="rId1" Type="http://schemas.openxmlformats.org/officeDocument/2006/relationships/slideLayout" Target="../slideLayouts/slideLayout2.xml"/><Relationship Id="rId6" Type="http://schemas.openxmlformats.org/officeDocument/2006/relationships/hyperlink" Target="https://www.google.com/search?client=firefox-b&amp;q=Archimedes&amp;stick=H4sIAAAAAAAAAOPgE-LUz9U3MExJz8pWYgcxS_KStRQzyq30k_NzclKTSzLz8_TLizJLUouKrTLz0nJKU_OSU4sB8cAT-zkAAAA&amp;sa=X&amp;ved=0ahUKEwiOoeilj7TSAhWHL48KHcnBBtkQmxMIpgEoAjAX" TargetMode="External"/><Relationship Id="rId5" Type="http://schemas.openxmlformats.org/officeDocument/2006/relationships/hyperlink" Target="https://www.google.com/search?client=firefox-b&amp;q=Euklides&amp;stick=H4sIAAAAAAAAAOPgE-LUz9U3MExJz8pW4gAxjbINjLQUM8qt9JPzc3JSk0sy8_P0y4syS1KLiq0y89JySlPzklOLAUaqa0g6AAAA&amp;sa=X&amp;ved=0ahUKEwiOoeilj7TSAhWHL48KHcnBBtkQmxMIpQEoATAX" TargetMode="External"/><Relationship Id="rId4" Type="http://schemas.openxmlformats.org/officeDocument/2006/relationships/hyperlink" Target="https://www.google.com/search?client=firefox-b&amp;q=tsabit+bin+qurrah+pengaruh&amp;stick=H4sIAAAAAAAAAOPgE-LUz9U3MExJz8rWUswot9JPzs_JSU0uyczP0y8vyixJLSq2ysxLyylNzUtOLQYASu19YTAAAAA&amp;sa=X&amp;ved=0ahUKEwiOoeilj7TSAhWHL48KHcnBBtkQ6BMIpAEoADAX" TargetMode="External"/><Relationship Id="rId9" Type="http://schemas.openxmlformats.org/officeDocument/2006/relationships/hyperlink" Target="https://www.google.com/search?client=firefox-b&amp;q=Nicomachus&amp;stick=H4sIAAAAAAAAAOPgE-LUz9U3MExJz8pWAjONKpIyjLUUM8qt9JPzc3JSk0sy8_P0y4syS1KLiq0y89JySlPzklOLAfAnh2E7AAAA&amp;sa=X&amp;ved=0ahUKEwiOoeilj7TSAhWHL48KHcnBBtkQmxMIqQEoBTAX" TargetMode="Externa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6333" y="239765"/>
            <a:ext cx="9144000" cy="671229"/>
          </a:xfrm>
        </p:spPr>
        <p:txBody>
          <a:bodyPr>
            <a:normAutofit fontScale="90000"/>
          </a:bodyPr>
          <a:lstStyle/>
          <a:p>
            <a:r>
              <a:rPr lang="id-ID" sz="4800" dirty="0" smtClean="0">
                <a:latin typeface="Berlin Sans FB Demi" panose="020E0802020502020306" pitchFamily="34" charset="0"/>
              </a:rPr>
              <a:t>BIOGRAFI TOKOH ILMUWAN ISLAM</a:t>
            </a:r>
            <a:endParaRPr lang="id-ID" sz="2000" dirty="0">
              <a:latin typeface="Berlin Sans FB Demi" panose="020E0802020502020306" pitchFamily="34" charset="0"/>
            </a:endParaRPr>
          </a:p>
        </p:txBody>
      </p:sp>
      <p:sp>
        <p:nvSpPr>
          <p:cNvPr id="3" name="Subtitle 2"/>
          <p:cNvSpPr>
            <a:spLocks noGrp="1"/>
          </p:cNvSpPr>
          <p:nvPr>
            <p:ph type="subTitle" idx="1"/>
          </p:nvPr>
        </p:nvSpPr>
        <p:spPr>
          <a:xfrm>
            <a:off x="1715069" y="5048701"/>
            <a:ext cx="9144000" cy="1655762"/>
          </a:xfrm>
        </p:spPr>
        <p:txBody>
          <a:bodyPr>
            <a:normAutofit lnSpcReduction="10000"/>
          </a:bodyPr>
          <a:lstStyle/>
          <a:p>
            <a:endParaRPr lang="id-ID" dirty="0" smtClean="0">
              <a:latin typeface="Berlin Sans FB Demi" panose="020E0802020502020306" pitchFamily="34" charset="0"/>
            </a:endParaRPr>
          </a:p>
          <a:p>
            <a:r>
              <a:rPr lang="id-ID" dirty="0" smtClean="0">
                <a:latin typeface="Berlin Sans FB Demi" panose="020E0802020502020306" pitchFamily="34" charset="0"/>
              </a:rPr>
              <a:t>AL ISLAM KEMUHAMMADIYAHAN III</a:t>
            </a:r>
          </a:p>
          <a:p>
            <a:r>
              <a:rPr lang="id-ID" dirty="0" smtClean="0">
                <a:latin typeface="Berlin Sans FB Demi" panose="020E0802020502020306" pitchFamily="34" charset="0"/>
              </a:rPr>
              <a:t>OLEH : NEVI ZAWA TASDIQOH</a:t>
            </a:r>
          </a:p>
          <a:p>
            <a:r>
              <a:rPr lang="id-ID" dirty="0" smtClean="0">
                <a:latin typeface="Berlin Sans FB Demi" panose="020E0802020502020306" pitchFamily="34" charset="0"/>
              </a:rPr>
              <a:t>B2C014014</a:t>
            </a:r>
            <a:endParaRPr lang="id-ID" dirty="0">
              <a:latin typeface="Berlin Sans FB Demi" panose="020E0802020502020306"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78673" y="1661543"/>
            <a:ext cx="3156388" cy="3621142"/>
          </a:xfrm>
          <a:prstGeom prst="rect">
            <a:avLst/>
          </a:prstGeom>
        </p:spPr>
      </p:pic>
      <p:sp>
        <p:nvSpPr>
          <p:cNvPr id="6" name="Title 1"/>
          <p:cNvSpPr txBox="1">
            <a:spLocks/>
          </p:cNvSpPr>
          <p:nvPr/>
        </p:nvSpPr>
        <p:spPr>
          <a:xfrm>
            <a:off x="5718333" y="3421331"/>
            <a:ext cx="4099035" cy="87682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d-ID" sz="3200" dirty="0" smtClean="0">
                <a:latin typeface="Berlin Sans FB Demi" panose="020E0802020502020306" pitchFamily="34" charset="0"/>
              </a:rPr>
              <a:t>TSABIT/THABIT IBNU QURRA IBNU MARWAN AL-SABI AL-HARRANI</a:t>
            </a:r>
            <a:endParaRPr lang="id-ID" sz="3200" dirty="0">
              <a:latin typeface="Berlin Sans FB Demi" panose="020E0802020502020306" pitchFamily="34" charset="0"/>
            </a:endParaRPr>
          </a:p>
        </p:txBody>
      </p:sp>
    </p:spTree>
    <p:extLst>
      <p:ext uri="{BB962C8B-B14F-4D97-AF65-F5344CB8AC3E}">
        <p14:creationId xmlns:p14="http://schemas.microsoft.com/office/powerpoint/2010/main" xmlns="" val="3689752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6821"/>
          </a:xfrm>
        </p:spPr>
        <p:txBody>
          <a:bodyPr>
            <a:normAutofit/>
          </a:bodyPr>
          <a:lstStyle/>
          <a:p>
            <a:r>
              <a:rPr lang="id-ID" sz="2400" dirty="0" smtClean="0">
                <a:latin typeface="Berlin Sans FB Demi" panose="020E0802020502020306" pitchFamily="34" charset="0"/>
              </a:rPr>
              <a:t>TSABIT/THABIT IBNU QURRA IBNU MARWAN AL-SABI AL-HARRANI</a:t>
            </a:r>
            <a:endParaRPr lang="id-ID" sz="2400" dirty="0">
              <a:latin typeface="Berlin Sans FB Demi" panose="020E0802020502020306" pitchFamily="34" charset="0"/>
            </a:endParaRPr>
          </a:p>
        </p:txBody>
      </p:sp>
      <p:sp>
        <p:nvSpPr>
          <p:cNvPr id="5" name="Pentagon 4"/>
          <p:cNvSpPr/>
          <p:nvPr/>
        </p:nvSpPr>
        <p:spPr>
          <a:xfrm>
            <a:off x="838200" y="1241946"/>
            <a:ext cx="2634017" cy="1643144"/>
          </a:xfrm>
          <a:prstGeom prst="homePlate">
            <a:avLst/>
          </a:prstGeom>
          <a:solidFill>
            <a:srgbClr val="3FE0F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id-ID" b="1" dirty="0" smtClean="0">
                <a:solidFill>
                  <a:schemeClr val="tx1"/>
                </a:solidFill>
                <a:latin typeface="Arial Narrow" panose="020B0606020202030204" pitchFamily="34" charset="0"/>
              </a:rPr>
              <a:t>TTL :</a:t>
            </a:r>
          </a:p>
          <a:p>
            <a:pPr algn="ctr"/>
            <a:r>
              <a:rPr lang="id-ID" b="1" dirty="0" smtClean="0">
                <a:solidFill>
                  <a:schemeClr val="tx1"/>
                </a:solidFill>
                <a:latin typeface="Arial Narrow" panose="020B0606020202030204" pitchFamily="34" charset="0"/>
              </a:rPr>
              <a:t>Harran (Turki), tahun 836 M.c</a:t>
            </a:r>
          </a:p>
          <a:p>
            <a:pPr algn="ctr"/>
            <a:r>
              <a:rPr lang="id-ID" b="1" dirty="0" smtClean="0">
                <a:solidFill>
                  <a:schemeClr val="tx1"/>
                </a:solidFill>
                <a:latin typeface="Arial Narrow" panose="020B0606020202030204" pitchFamily="34" charset="0"/>
              </a:rPr>
              <a:t>Wafat tahun 901, 18 Februari di baghdad, Irak</a:t>
            </a:r>
            <a:endParaRPr lang="id-ID" b="1" dirty="0">
              <a:solidFill>
                <a:schemeClr val="tx1"/>
              </a:solidFill>
              <a:latin typeface="Arial Narrow" panose="020B0606020202030204" pitchFamily="34" charset="0"/>
            </a:endParaRPr>
          </a:p>
        </p:txBody>
      </p:sp>
      <p:sp>
        <p:nvSpPr>
          <p:cNvPr id="6" name="Chevron 5"/>
          <p:cNvSpPr/>
          <p:nvPr/>
        </p:nvSpPr>
        <p:spPr>
          <a:xfrm>
            <a:off x="3472217" y="1392072"/>
            <a:ext cx="1173708" cy="1337480"/>
          </a:xfrm>
          <a:prstGeom prst="chevron">
            <a:avLst/>
          </a:prstGeom>
          <a:solidFill>
            <a:srgbClr val="3FE0F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7" name="Pentagon 6"/>
          <p:cNvSpPr/>
          <p:nvPr/>
        </p:nvSpPr>
        <p:spPr>
          <a:xfrm>
            <a:off x="838200" y="3067287"/>
            <a:ext cx="3024116" cy="1351128"/>
          </a:xfrm>
          <a:prstGeom prst="homePlate">
            <a:avLst/>
          </a:prstGeom>
          <a:solidFill>
            <a:srgbClr val="F959F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solidFill>
                  <a:schemeClr val="tx1"/>
                </a:solidFill>
                <a:latin typeface="Arial Narrow" panose="020B0606020202030204" pitchFamily="34" charset="0"/>
              </a:rPr>
              <a:t>Biasa dipanggil Thebit.</a:t>
            </a:r>
          </a:p>
          <a:p>
            <a:pPr algn="ctr"/>
            <a:r>
              <a:rPr lang="id-ID" b="1" dirty="0" smtClean="0">
                <a:solidFill>
                  <a:schemeClr val="tx1"/>
                </a:solidFill>
                <a:latin typeface="Arial Narrow" panose="020B0606020202030204" pitchFamily="34" charset="0"/>
              </a:rPr>
              <a:t>Menunjukan beliau pada dasarnya anggota dari sekte Sabian/Sabi’ah.</a:t>
            </a:r>
            <a:endParaRPr lang="id-ID" b="1" dirty="0">
              <a:solidFill>
                <a:schemeClr val="tx1"/>
              </a:solidFill>
              <a:latin typeface="Arial Narrow" panose="020B0606020202030204" pitchFamily="34" charset="0"/>
            </a:endParaRPr>
          </a:p>
        </p:txBody>
      </p:sp>
      <p:sp>
        <p:nvSpPr>
          <p:cNvPr id="8" name="Chevron 7"/>
          <p:cNvSpPr/>
          <p:nvPr/>
        </p:nvSpPr>
        <p:spPr>
          <a:xfrm>
            <a:off x="3862316" y="3080935"/>
            <a:ext cx="1173708" cy="1337480"/>
          </a:xfrm>
          <a:prstGeom prst="chevron">
            <a:avLst/>
          </a:prstGeom>
          <a:solidFill>
            <a:srgbClr val="F959F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0" name="Pentagon 9"/>
          <p:cNvSpPr/>
          <p:nvPr/>
        </p:nvSpPr>
        <p:spPr>
          <a:xfrm>
            <a:off x="838200" y="4942764"/>
            <a:ext cx="3392606" cy="1351128"/>
          </a:xfrm>
          <a:prstGeom prst="homePlate">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solidFill>
                  <a:schemeClr val="tx1"/>
                </a:solidFill>
                <a:latin typeface="Arial Narrow" panose="020B0606020202030204" pitchFamily="34" charset="0"/>
              </a:rPr>
              <a:t>Menempuh  pendidikan di Baitul Hikmah di Baghdad atas ajakan Muhammad Ibn Musa Ibn shakir</a:t>
            </a:r>
            <a:endParaRPr lang="id-ID" b="1" dirty="0">
              <a:solidFill>
                <a:schemeClr val="tx1"/>
              </a:solidFill>
              <a:latin typeface="Arial Narrow" panose="020B0606020202030204" pitchFamily="34" charset="0"/>
            </a:endParaRPr>
          </a:p>
        </p:txBody>
      </p:sp>
      <p:sp>
        <p:nvSpPr>
          <p:cNvPr id="11" name="Chevron 10"/>
          <p:cNvSpPr/>
          <p:nvPr/>
        </p:nvSpPr>
        <p:spPr>
          <a:xfrm>
            <a:off x="4230806" y="4949588"/>
            <a:ext cx="1173708" cy="1337480"/>
          </a:xfrm>
          <a:prstGeom prst="chevron">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2" name="Rounded Rectangle 11"/>
          <p:cNvSpPr/>
          <p:nvPr/>
        </p:nvSpPr>
        <p:spPr>
          <a:xfrm>
            <a:off x="5817592" y="1817741"/>
            <a:ext cx="4997669" cy="3256913"/>
          </a:xfrm>
          <a:prstGeom prst="round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id-ID" dirty="0" smtClean="0">
                <a:solidFill>
                  <a:schemeClr val="tx1"/>
                </a:solidFill>
                <a:effectLst/>
              </a:rPr>
              <a:t>Abu'l Hasan Tsabit bin Qurra' bin Marwan al-Sabi al-Harrani, adalah seorang astronom dan matematikawan dari Arab, dan dikenal pula sebagai Thebit dalam bahasa Latin. Tsabit lahir di kota Harran, Turki.</a:t>
            </a:r>
          </a:p>
          <a:p>
            <a:r>
              <a:rPr lang="id-ID" dirty="0" smtClean="0">
                <a:solidFill>
                  <a:schemeClr val="tx1"/>
                </a:solidFill>
                <a:effectLst/>
                <a:hlinkClick r:id="rId2"/>
              </a:rPr>
              <a:t>Orang tua</a:t>
            </a:r>
            <a:r>
              <a:rPr lang="id-ID" dirty="0" smtClean="0">
                <a:solidFill>
                  <a:schemeClr val="tx1"/>
                </a:solidFill>
                <a:effectLst/>
              </a:rPr>
              <a:t> : </a:t>
            </a:r>
            <a:r>
              <a:rPr lang="id-ID" dirty="0" smtClean="0">
                <a:solidFill>
                  <a:schemeClr val="tx1"/>
                </a:solidFill>
                <a:effectLst/>
                <a:hlinkClick r:id="rId3"/>
              </a:rPr>
              <a:t>Qurra Ibn Marwan al-Sabi al-Harran</a:t>
            </a:r>
            <a:endParaRPr lang="id-ID" dirty="0" smtClean="0">
              <a:solidFill>
                <a:schemeClr val="tx1"/>
              </a:solidFill>
              <a:effectLst/>
            </a:endParaRPr>
          </a:p>
          <a:p>
            <a:r>
              <a:rPr lang="id-ID" dirty="0" smtClean="0">
                <a:solidFill>
                  <a:schemeClr val="tx1"/>
                </a:solidFill>
                <a:effectLst/>
                <a:hlinkClick r:id="rId4"/>
              </a:rPr>
              <a:t>Pengaruh</a:t>
            </a:r>
            <a:r>
              <a:rPr lang="id-ID" dirty="0" smtClean="0">
                <a:solidFill>
                  <a:schemeClr val="tx1"/>
                </a:solidFill>
                <a:effectLst/>
              </a:rPr>
              <a:t>: </a:t>
            </a:r>
            <a:r>
              <a:rPr lang="id-ID" dirty="0" smtClean="0">
                <a:solidFill>
                  <a:schemeClr val="tx1"/>
                </a:solidFill>
                <a:effectLst/>
                <a:hlinkClick r:id="rId5"/>
              </a:rPr>
              <a:t>Euklides</a:t>
            </a:r>
            <a:r>
              <a:rPr lang="id-ID" dirty="0" smtClean="0">
                <a:solidFill>
                  <a:schemeClr val="tx1"/>
                </a:solidFill>
                <a:effectLst/>
              </a:rPr>
              <a:t>, </a:t>
            </a:r>
            <a:r>
              <a:rPr lang="id-ID" dirty="0" smtClean="0">
                <a:solidFill>
                  <a:schemeClr val="tx1"/>
                </a:solidFill>
                <a:effectLst/>
                <a:hlinkClick r:id="rId6"/>
              </a:rPr>
              <a:t>Archimedes</a:t>
            </a:r>
            <a:r>
              <a:rPr lang="id-ID" dirty="0" smtClean="0">
                <a:solidFill>
                  <a:schemeClr val="tx1"/>
                </a:solidFill>
                <a:effectLst/>
              </a:rPr>
              <a:t>, </a:t>
            </a:r>
            <a:r>
              <a:rPr lang="id-ID" dirty="0" smtClean="0">
                <a:solidFill>
                  <a:schemeClr val="tx1"/>
                </a:solidFill>
                <a:effectLst/>
                <a:hlinkClick r:id="rId7"/>
              </a:rPr>
              <a:t>Muhammad bin Musa bin Syakir</a:t>
            </a:r>
            <a:r>
              <a:rPr lang="id-ID" dirty="0" smtClean="0">
                <a:solidFill>
                  <a:schemeClr val="tx1"/>
                </a:solidFill>
                <a:effectLst/>
              </a:rPr>
              <a:t>, </a:t>
            </a:r>
            <a:r>
              <a:rPr lang="id-ID" dirty="0" smtClean="0">
                <a:solidFill>
                  <a:schemeClr val="tx1"/>
                </a:solidFill>
                <a:effectLst/>
                <a:hlinkClick r:id="rId8"/>
              </a:rPr>
              <a:t>Apollonius dari Perga</a:t>
            </a:r>
            <a:r>
              <a:rPr lang="id-ID" dirty="0" smtClean="0">
                <a:solidFill>
                  <a:schemeClr val="tx1"/>
                </a:solidFill>
                <a:effectLst/>
              </a:rPr>
              <a:t>, </a:t>
            </a:r>
            <a:r>
              <a:rPr lang="id-ID" dirty="0" smtClean="0">
                <a:solidFill>
                  <a:schemeClr val="tx1"/>
                </a:solidFill>
                <a:effectLst/>
                <a:hlinkClick r:id="rId9"/>
              </a:rPr>
              <a:t>Nicomachus</a:t>
            </a:r>
            <a:endParaRPr lang="id-ID" dirty="0">
              <a:solidFill>
                <a:schemeClr val="tx1"/>
              </a:solidFill>
              <a:effectLst/>
            </a:endParaRPr>
          </a:p>
        </p:txBody>
      </p:sp>
    </p:spTree>
    <p:extLst>
      <p:ext uri="{BB962C8B-B14F-4D97-AF65-F5344CB8AC3E}">
        <p14:creationId xmlns:p14="http://schemas.microsoft.com/office/powerpoint/2010/main" xmlns="" val="2230641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093" y="3040086"/>
            <a:ext cx="409434" cy="726695"/>
          </a:xfrm>
        </p:spPr>
        <p:txBody>
          <a:bodyPr>
            <a:normAutofit fontScale="90000"/>
          </a:bodyPr>
          <a:lstStyle/>
          <a:p>
            <a:r>
              <a:rPr lang="id-ID" dirty="0" smtClean="0">
                <a:latin typeface="Bauhaus 93" panose="04030905020B02020C02" pitchFamily="82" charset="0"/>
              </a:rPr>
              <a:t>Perjalanan</a:t>
            </a:r>
            <a:endParaRPr lang="id-ID" dirty="0">
              <a:latin typeface="Bauhaus 93" panose="04030905020B02020C02" pitchFamily="82" charset="0"/>
            </a:endParaRPr>
          </a:p>
        </p:txBody>
      </p:sp>
      <p:graphicFrame>
        <p:nvGraphicFramePr>
          <p:cNvPr id="4" name="Diagram 3"/>
          <p:cNvGraphicFramePr/>
          <p:nvPr>
            <p:extLst>
              <p:ext uri="{D42A27DB-BD31-4B8C-83A1-F6EECF244321}">
                <p14:modId xmlns:p14="http://schemas.microsoft.com/office/powerpoint/2010/main" xmlns="" val="3381035419"/>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60259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90942543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val 5"/>
          <p:cNvSpPr/>
          <p:nvPr/>
        </p:nvSpPr>
        <p:spPr>
          <a:xfrm>
            <a:off x="7219666" y="3534770"/>
            <a:ext cx="2811438" cy="777923"/>
          </a:xfrm>
          <a:prstGeom prst="ellipse">
            <a:avLst/>
          </a:prstGeom>
          <a:solidFill>
            <a:srgbClr val="3FE0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ln w="0"/>
                <a:solidFill>
                  <a:schemeClr val="tx1"/>
                </a:solidFill>
                <a:effectLst>
                  <a:outerShdw blurRad="38100" dist="19050" dir="2700000" algn="tl" rotWithShape="0">
                    <a:schemeClr val="dk1">
                      <a:alpha val="40000"/>
                    </a:schemeClr>
                  </a:outerShdw>
                </a:effectLst>
              </a:rPr>
              <a:t>Buku Ptolemy judulnya Geograpia</a:t>
            </a:r>
            <a:endParaRPr lang="id-ID" dirty="0">
              <a:ln w="0"/>
              <a:solidFill>
                <a:schemeClr val="tx1"/>
              </a:solidFill>
              <a:effectLst>
                <a:outerShdw blurRad="38100" dist="19050" dir="2700000" algn="tl" rotWithShape="0">
                  <a:schemeClr val="dk1">
                    <a:alpha val="40000"/>
                  </a:schemeClr>
                </a:outerShdw>
              </a:effectLst>
            </a:endParaRPr>
          </a:p>
        </p:txBody>
      </p:sp>
      <p:sp>
        <p:nvSpPr>
          <p:cNvPr id="7" name="Oval 6"/>
          <p:cNvSpPr/>
          <p:nvPr/>
        </p:nvSpPr>
        <p:spPr>
          <a:xfrm>
            <a:off x="7055893" y="2224585"/>
            <a:ext cx="2429301" cy="943970"/>
          </a:xfrm>
          <a:prstGeom prst="ellipse">
            <a:avLst/>
          </a:prstGeom>
          <a:solidFill>
            <a:srgbClr val="3FE0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ln w="0"/>
                <a:solidFill>
                  <a:schemeClr val="tx1"/>
                </a:solidFill>
                <a:effectLst>
                  <a:outerShdw blurRad="38100" dist="19050" dir="2700000" algn="tl" rotWithShape="0">
                    <a:schemeClr val="dk1">
                      <a:alpha val="40000"/>
                    </a:schemeClr>
                  </a:outerShdw>
                </a:effectLst>
              </a:rPr>
              <a:t>Buku Euclid judulnya Elements</a:t>
            </a:r>
            <a:endParaRPr lang="id-ID"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4056481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1474385202"/>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391140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062" y="173421"/>
            <a:ext cx="10515600" cy="902412"/>
          </a:xfrm>
        </p:spPr>
        <p:txBody>
          <a:bodyPr>
            <a:normAutofit/>
          </a:bodyPr>
          <a:lstStyle/>
          <a:p>
            <a:r>
              <a:rPr lang="id-ID" sz="3600" dirty="0" smtClean="0">
                <a:latin typeface="Bauhaus 93" panose="04030905020B02020C02" pitchFamily="82" charset="0"/>
              </a:rPr>
              <a:t>1. Bidang Matematika</a:t>
            </a:r>
            <a:endParaRPr lang="id-ID" sz="3600" dirty="0">
              <a:latin typeface="Bauhaus 93" panose="04030905020B02020C02" pitchFamily="82" charset="0"/>
            </a:endParaRPr>
          </a:p>
        </p:txBody>
      </p:sp>
      <p:sp>
        <p:nvSpPr>
          <p:cNvPr id="3" name="Content Placeholder 2"/>
          <p:cNvSpPr>
            <a:spLocks noGrp="1"/>
          </p:cNvSpPr>
          <p:nvPr>
            <p:ph idx="1"/>
          </p:nvPr>
        </p:nvSpPr>
        <p:spPr>
          <a:xfrm>
            <a:off x="444062" y="891695"/>
            <a:ext cx="11353800" cy="4351338"/>
          </a:xfrm>
        </p:spPr>
        <p:txBody>
          <a:bodyPr>
            <a:noAutofit/>
          </a:bodyPr>
          <a:lstStyle/>
          <a:p>
            <a:pPr marL="514350" indent="-514350">
              <a:lnSpc>
                <a:spcPct val="120000"/>
              </a:lnSpc>
              <a:buAutoNum type="alphaLcPeriod"/>
            </a:pPr>
            <a:r>
              <a:rPr lang="id-ID" sz="1800" dirty="0" smtClean="0">
                <a:latin typeface="Arial Unicode MS" panose="020B0604020202020204" pitchFamily="34" charset="-128"/>
                <a:ea typeface="Arial Unicode MS" panose="020B0604020202020204" pitchFamily="34" charset="-128"/>
                <a:cs typeface="Arial Unicode MS" panose="020B0604020202020204" pitchFamily="34" charset="-128"/>
              </a:rPr>
              <a:t>Konsep tradisional geometri menjadi aljabar </a:t>
            </a:r>
            <a:r>
              <a:rPr lang="id-ID" sz="2000" dirty="0" smtClean="0">
                <a:latin typeface="Arial Unicode MS" panose="020B0604020202020204" pitchFamily="34" charset="-128"/>
                <a:ea typeface="Arial Unicode MS" panose="020B0604020202020204" pitchFamily="34" charset="-128"/>
                <a:cs typeface="Arial Unicode MS" panose="020B0604020202020204" pitchFamily="34" charset="-128"/>
              </a:rPr>
              <a:t>geometri</a:t>
            </a:r>
            <a:r>
              <a:rPr lang="id-ID" sz="1800" dirty="0" smtClean="0">
                <a:latin typeface="Arial Unicode MS" panose="020B0604020202020204" pitchFamily="34" charset="-128"/>
                <a:ea typeface="Arial Unicode MS" panose="020B0604020202020204" pitchFamily="34" charset="-128"/>
                <a:cs typeface="Arial Unicode MS" panose="020B0604020202020204" pitchFamily="34" charset="-128"/>
              </a:rPr>
              <a:t> dan teori yang diusulkannya menyebabkan perkembangan geometri non Euclidean, Spherical trigonometri, kalkulus integral, dan bilangan real.</a:t>
            </a:r>
          </a:p>
          <a:p>
            <a:pPr marL="514350" indent="-514350">
              <a:lnSpc>
                <a:spcPct val="120000"/>
              </a:lnSpc>
              <a:buAutoNum type="alphaLcPeriod"/>
            </a:pPr>
            <a:r>
              <a:rPr lang="id-ID" sz="1800" dirty="0" smtClean="0">
                <a:latin typeface="Arial Unicode MS" panose="020B0604020202020204" pitchFamily="34" charset="-128"/>
                <a:ea typeface="Arial Unicode MS" panose="020B0604020202020204" pitchFamily="34" charset="-128"/>
                <a:cs typeface="Arial Unicode MS" panose="020B0604020202020204" pitchFamily="34" charset="-128"/>
              </a:rPr>
              <a:t>Menerapkan beberapa aspek arithmatika terminologi kebesaran geometri, dan belajar dari bagian kerucut (parabola dan elips).</a:t>
            </a:r>
          </a:p>
          <a:p>
            <a:pPr marL="514350" indent="-514350">
              <a:lnSpc>
                <a:spcPct val="120000"/>
              </a:lnSpc>
              <a:buAutoNum type="alphaLcPeriod"/>
            </a:pPr>
            <a:r>
              <a:rPr lang="id-ID" sz="1800" dirty="0" smtClean="0">
                <a:latin typeface="Arial Unicode MS" panose="020B0604020202020204" pitchFamily="34" charset="-128"/>
                <a:ea typeface="Arial Unicode MS" panose="020B0604020202020204" pitchFamily="34" charset="-128"/>
                <a:cs typeface="Arial Unicode MS" panose="020B0604020202020204" pitchFamily="34" charset="-128"/>
              </a:rPr>
              <a:t>Perhitungannya bertujuan untuk menentukan permukaan dan volume, proses klkulus integral, dan sebagaimana yang dikembangkan kemudian.</a:t>
            </a:r>
          </a:p>
          <a:p>
            <a:pPr marL="514350" indent="-514350">
              <a:lnSpc>
                <a:spcPct val="120000"/>
              </a:lnSpc>
              <a:buAutoNum type="alphaLcPeriod"/>
            </a:pPr>
            <a:r>
              <a:rPr lang="id-ID" sz="1800" dirty="0" smtClean="0">
                <a:latin typeface="Arial Unicode MS" panose="020B0604020202020204" pitchFamily="34" charset="-128"/>
                <a:ea typeface="Arial Unicode MS" panose="020B0604020202020204" pitchFamily="34" charset="-128"/>
                <a:cs typeface="Arial Unicode MS" panose="020B0604020202020204" pitchFamily="34" charset="-128"/>
              </a:rPr>
              <a:t>Pada bidang ini ia menterjemahkan Karya orisinal Archimedes berupa manuskrip berbahasa Arab, yang ditemukan di Kairo. Setelah itu karya tersebut diterbitkan di Eropa. </a:t>
            </a:r>
          </a:p>
          <a:p>
            <a:pPr marL="514350" indent="-514350">
              <a:lnSpc>
                <a:spcPct val="120000"/>
              </a:lnSpc>
              <a:buAutoNum type="alphaLcPeriod"/>
            </a:pPr>
            <a:r>
              <a:rPr lang="id-ID" sz="1800" dirty="0" smtClean="0">
                <a:latin typeface="Arial Unicode MS" panose="020B0604020202020204" pitchFamily="34" charset="-128"/>
                <a:ea typeface="Arial Unicode MS" panose="020B0604020202020204" pitchFamily="34" charset="-128"/>
                <a:cs typeface="Arial Unicode MS" panose="020B0604020202020204" pitchFamily="34" charset="-128"/>
              </a:rPr>
              <a:t>Ia menterjemahkan pula karya Euclides yang berjudul </a:t>
            </a:r>
            <a:r>
              <a:rPr lang="id-ID" sz="1800" i="1" dirty="0" smtClean="0">
                <a:latin typeface="Arial Unicode MS" panose="020B0604020202020204" pitchFamily="34" charset="-128"/>
                <a:ea typeface="Arial Unicode MS" panose="020B0604020202020204" pitchFamily="34" charset="-128"/>
                <a:cs typeface="Arial Unicode MS" panose="020B0604020202020204" pitchFamily="34" charset="-128"/>
              </a:rPr>
              <a:t>On the Promise of Euclid, on the Propositions of Euclid </a:t>
            </a:r>
            <a:r>
              <a:rPr lang="id-ID" sz="1800" dirty="0" smtClean="0">
                <a:latin typeface="Arial Unicode MS" panose="020B0604020202020204" pitchFamily="34" charset="-128"/>
                <a:ea typeface="Arial Unicode MS" panose="020B0604020202020204" pitchFamily="34" charset="-128"/>
                <a:cs typeface="Arial Unicode MS" panose="020B0604020202020204" pitchFamily="34" charset="-128"/>
              </a:rPr>
              <a:t>dan buku tentang sejumlah dalil dan pertanyaan yang muncul jika dua buah garis lurus dipotong oleh garis ketiga. Hal ini merupakan bukti dari pernyataan Euclides yang terkenal di dunia ilmu pengetahuan. </a:t>
            </a:r>
          </a:p>
          <a:p>
            <a:pPr marL="514350" indent="-514350">
              <a:lnSpc>
                <a:spcPct val="120000"/>
              </a:lnSpc>
              <a:buAutoNum type="alphaLcPeriod"/>
            </a:pPr>
            <a:r>
              <a:rPr lang="id-ID" sz="1800" dirty="0" smtClean="0">
                <a:latin typeface="Arial Unicode MS" panose="020B0604020202020204" pitchFamily="34" charset="-128"/>
                <a:ea typeface="Arial Unicode MS" panose="020B0604020202020204" pitchFamily="34" charset="-128"/>
                <a:cs typeface="Arial Unicode MS" panose="020B0604020202020204" pitchFamily="34" charset="-128"/>
              </a:rPr>
              <a:t>Thabit juga menterjemahkan sebuah buku geometri yang berjudul </a:t>
            </a:r>
            <a:r>
              <a:rPr lang="id-ID" sz="1800" i="1" dirty="0" smtClean="0">
                <a:latin typeface="Arial Unicode MS" panose="020B0604020202020204" pitchFamily="34" charset="-128"/>
                <a:ea typeface="Arial Unicode MS" panose="020B0604020202020204" pitchFamily="34" charset="-128"/>
                <a:cs typeface="Arial Unicode MS" panose="020B0604020202020204" pitchFamily="34" charset="-128"/>
              </a:rPr>
              <a:t>Introduction to the Book of Euclid. </a:t>
            </a:r>
          </a:p>
          <a:p>
            <a:pPr marL="514350" indent="-514350">
              <a:lnSpc>
                <a:spcPct val="120000"/>
              </a:lnSpc>
              <a:buAutoNum type="alphaLcPeriod"/>
            </a:pPr>
            <a:r>
              <a:rPr lang="id-ID" sz="1800" dirty="0" smtClean="0">
                <a:latin typeface="Arial Unicode MS" panose="020B0604020202020204" pitchFamily="34" charset="-128"/>
                <a:ea typeface="Arial Unicode MS" panose="020B0604020202020204" pitchFamily="34" charset="-128"/>
                <a:cs typeface="Arial Unicode MS" panose="020B0604020202020204" pitchFamily="34" charset="-128"/>
              </a:rPr>
              <a:t>Melakukan kajian tentang parabola sebelum ia mengembangkan entang hitungan parabola dalam bukunya.</a:t>
            </a:r>
          </a:p>
          <a:p>
            <a:pPr marL="0" indent="0">
              <a:lnSpc>
                <a:spcPct val="120000"/>
              </a:lnSpc>
              <a:buNone/>
            </a:pPr>
            <a:endParaRPr lang="id-ID" sz="1800" i="1"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xmlns="" val="139839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3043522671"/>
              </p:ext>
            </p:extLst>
          </p:nvPr>
        </p:nvGraphicFramePr>
        <p:xfrm>
          <a:off x="1540680" y="337528"/>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Left Arrow 5"/>
          <p:cNvSpPr/>
          <p:nvPr/>
        </p:nvSpPr>
        <p:spPr>
          <a:xfrm>
            <a:off x="3814548" y="3862316"/>
            <a:ext cx="504967" cy="518615"/>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ounded Rectangle 6"/>
          <p:cNvSpPr/>
          <p:nvPr/>
        </p:nvSpPr>
        <p:spPr>
          <a:xfrm>
            <a:off x="1201002" y="2569779"/>
            <a:ext cx="2511187" cy="237753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d-ID" dirty="0" smtClean="0">
                <a:solidFill>
                  <a:schemeClr val="tx1"/>
                </a:solidFill>
                <a:latin typeface="Arial Narrow" panose="020B0606020202030204" pitchFamily="34" charset="0"/>
              </a:rPr>
              <a:t>Thabit menulis tentang persamaan kuadrat dan kubik untuk mengantisipasi perkembangan kalkulus integral</a:t>
            </a:r>
            <a:endParaRPr lang="id-ID" dirty="0">
              <a:solidFill>
                <a:schemeClr val="tx1"/>
              </a:solidFill>
              <a:latin typeface="Arial Narrow" panose="020B0606020202030204" pitchFamily="34" charset="0"/>
            </a:endParaRPr>
          </a:p>
        </p:txBody>
      </p:sp>
      <p:sp>
        <p:nvSpPr>
          <p:cNvPr id="8" name="Left Arrow 7"/>
          <p:cNvSpPr/>
          <p:nvPr/>
        </p:nvSpPr>
        <p:spPr>
          <a:xfrm rot="16200000">
            <a:off x="2204111" y="5057632"/>
            <a:ext cx="504967" cy="518615"/>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p:cNvSpPr/>
          <p:nvPr/>
        </p:nvSpPr>
        <p:spPr>
          <a:xfrm>
            <a:off x="948518" y="5686566"/>
            <a:ext cx="5732060" cy="89392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latin typeface="Arial Narrow" panose="020B0606020202030204" pitchFamily="34" charset="0"/>
              </a:rPr>
              <a:t>Buku </a:t>
            </a:r>
            <a:r>
              <a:rPr lang="id-ID" i="1" dirty="0" smtClean="0">
                <a:solidFill>
                  <a:schemeClr val="tx1"/>
                </a:solidFill>
                <a:latin typeface="Arial Narrow" panose="020B0606020202030204" pitchFamily="34" charset="0"/>
              </a:rPr>
              <a:t>Quadrate of Parabola </a:t>
            </a:r>
            <a:r>
              <a:rPr lang="id-ID" dirty="0" smtClean="0">
                <a:solidFill>
                  <a:schemeClr val="tx1"/>
                </a:solidFill>
                <a:latin typeface="Arial Narrow" panose="020B0606020202030204" pitchFamily="34" charset="0"/>
              </a:rPr>
              <a:t>menggunakan hitungan integral untuk mengetahui sebuah bidang dari parabola </a:t>
            </a:r>
            <a:endParaRPr lang="id-ID"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xmlns="" val="2686217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641" y="0"/>
            <a:ext cx="10515600" cy="1325563"/>
          </a:xfrm>
        </p:spPr>
        <p:txBody>
          <a:bodyPr>
            <a:normAutofit/>
          </a:bodyPr>
          <a:lstStyle/>
          <a:p>
            <a:pPr algn="ctr"/>
            <a:r>
              <a:rPr lang="id-ID" sz="3600" dirty="0" smtClean="0">
                <a:latin typeface="Bauhaus 93" panose="04030905020B02020C02" pitchFamily="82" charset="0"/>
              </a:rPr>
              <a:t>2. Bidang Astronomi</a:t>
            </a:r>
            <a:endParaRPr lang="id-ID" sz="3600" dirty="0">
              <a:latin typeface="Bauhaus 93" panose="04030905020B02020C02" pitchFamily="82" charset="0"/>
            </a:endParaRPr>
          </a:p>
        </p:txBody>
      </p:sp>
      <p:sp>
        <p:nvSpPr>
          <p:cNvPr id="3" name="Content Placeholder 2"/>
          <p:cNvSpPr>
            <a:spLocks noGrp="1"/>
          </p:cNvSpPr>
          <p:nvPr>
            <p:ph idx="1"/>
          </p:nvPr>
        </p:nvSpPr>
        <p:spPr>
          <a:xfrm>
            <a:off x="327547" y="1267607"/>
            <a:ext cx="11121788" cy="4351338"/>
          </a:xfrm>
        </p:spPr>
        <p:txBody>
          <a:bodyPr>
            <a:noAutofit/>
          </a:bodyPr>
          <a:lstStyle/>
          <a:p>
            <a:pPr algn="just"/>
            <a:r>
              <a:rPr lang="id-ID" sz="2400" dirty="0" smtClean="0">
                <a:latin typeface="Arial Narrow" panose="020B0606020202030204" pitchFamily="34" charset="0"/>
              </a:rPr>
              <a:t>Ia adalah salah satu para reformis awal pandangan Ptolemic, ia menganalisis beberapa masalah yang berkaitan dengan gerakan mata hari dan bulan. Ia menulis risalah pada jam matahari.</a:t>
            </a:r>
          </a:p>
          <a:p>
            <a:pPr algn="just"/>
            <a:r>
              <a:rPr lang="id-ID" sz="2400" dirty="0" smtClean="0">
                <a:latin typeface="Arial Narrow" panose="020B0606020202030204" pitchFamily="34" charset="0"/>
              </a:rPr>
              <a:t>Ia pernah bekerja di Pusat Penelitian Astronomi yang didirikan oleh Khalifah al-Ma’mun di Baghdad. Di tempat ini ia meneliti gerakan sejumlah bintang yang disebut </a:t>
            </a:r>
            <a:r>
              <a:rPr lang="id-ID" sz="2400" b="1" i="1" dirty="0" smtClean="0">
                <a:latin typeface="Arial Narrow" panose="020B0606020202030204" pitchFamily="34" charset="0"/>
              </a:rPr>
              <a:t>Hizzatul I’tidalain </a:t>
            </a:r>
            <a:r>
              <a:rPr lang="id-ID" sz="2400" dirty="0" smtClean="0">
                <a:latin typeface="Arial Narrow" panose="020B0606020202030204" pitchFamily="34" charset="0"/>
              </a:rPr>
              <a:t>yang ternyata mempengaruhi terjadinya gelombang bumi setiap 26 tahun sekali. Ia juga menemukan bintang yang bergerak mendekati Kutub Utara yang disebut Alfa Al-Tanin. Bintang ini diperkiraan tahun 1200 akan menjauhi Kutub Utara, dan akan munculkembali sebuah bintang utara yang bernama An-Nasr pada tahun 14.000 (bintang uatara paling terang).</a:t>
            </a:r>
          </a:p>
          <a:p>
            <a:pPr algn="just"/>
            <a:r>
              <a:rPr lang="id-ID" sz="2400" dirty="0" smtClean="0">
                <a:latin typeface="Arial Narrow" panose="020B0606020202030204" pitchFamily="34" charset="0"/>
              </a:rPr>
              <a:t>thabit pernah memimpin sebuah penelitian pada masa pemerintah khalifah Al – Rasyid. Thabit mengukur luas bumi dengan lintang secara teliti. Hal ini menginspirasi pelaut seperti Colombus untuk melakukan pelayaran keliling dunia yg dimulai dari laut Atlantik. Mereka akan melakukan perhitungan jam melalui matahari (jam matahari)</a:t>
            </a:r>
          </a:p>
          <a:p>
            <a:pPr algn="just"/>
            <a:r>
              <a:rPr lang="id-ID" sz="2400" dirty="0" smtClean="0">
                <a:latin typeface="Arial Narrow" panose="020B0606020202030204" pitchFamily="34" charset="0"/>
              </a:rPr>
              <a:t>Thabit membuat kalender tahunan berdasarkan sistem matahari.</a:t>
            </a:r>
          </a:p>
          <a:p>
            <a:pPr algn="just"/>
            <a:endParaRPr lang="id-ID" sz="2400" dirty="0" smtClean="0">
              <a:latin typeface="Arial Narrow" panose="020B0606020202030204" pitchFamily="34" charset="0"/>
            </a:endParaRPr>
          </a:p>
        </p:txBody>
      </p:sp>
    </p:spTree>
    <p:extLst>
      <p:ext uri="{BB962C8B-B14F-4D97-AF65-F5344CB8AC3E}">
        <p14:creationId xmlns:p14="http://schemas.microsoft.com/office/powerpoint/2010/main" xmlns="" val="949918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4000" dirty="0" smtClean="0">
                <a:latin typeface="Bauhaus 93" panose="04030905020B02020C02" pitchFamily="82" charset="0"/>
              </a:rPr>
              <a:t>Buku hasil karya Thabit tentang astronomi</a:t>
            </a:r>
            <a:endParaRPr lang="id-ID" sz="4000" dirty="0">
              <a:latin typeface="Bauhaus 93" panose="04030905020B02020C02" pitchFamily="82" charset="0"/>
            </a:endParaRPr>
          </a:p>
        </p:txBody>
      </p:sp>
      <p:sp>
        <p:nvSpPr>
          <p:cNvPr id="3" name="Content Placeholder 2"/>
          <p:cNvSpPr>
            <a:spLocks noGrp="1"/>
          </p:cNvSpPr>
          <p:nvPr>
            <p:ph idx="1"/>
          </p:nvPr>
        </p:nvSpPr>
        <p:spPr>
          <a:xfrm>
            <a:off x="838200" y="1690688"/>
            <a:ext cx="10515600" cy="4351338"/>
          </a:xfrm>
        </p:spPr>
        <p:txBody>
          <a:bodyPr/>
          <a:lstStyle/>
          <a:p>
            <a:pPr marL="514350" indent="-514350">
              <a:buAutoNum type="arabicPeriod"/>
            </a:pPr>
            <a:r>
              <a:rPr lang="id-ID" dirty="0" smtClean="0">
                <a:latin typeface="Arial Narrow" panose="020B0606020202030204" pitchFamily="34" charset="0"/>
              </a:rPr>
              <a:t>Mukhtasar fi Ilmin Nujum (Ringkasan Ilmu Astronomi)</a:t>
            </a:r>
          </a:p>
          <a:p>
            <a:pPr marL="514350" indent="-514350">
              <a:buAutoNum type="arabicPeriod"/>
            </a:pPr>
            <a:r>
              <a:rPr lang="id-ID" dirty="0" smtClean="0">
                <a:latin typeface="Arial Narrow" panose="020B0606020202030204" pitchFamily="34" charset="0"/>
              </a:rPr>
              <a:t>Kitab fi Thabai’il Kawakib wa Ta’tsiriha (buku tentang Karakter Bintng – Bintang dan Pengaruhnya).</a:t>
            </a:r>
          </a:p>
          <a:p>
            <a:pPr marL="514350" indent="-514350">
              <a:buAutoNum type="arabicPeriod"/>
            </a:pPr>
            <a:r>
              <a:rPr lang="id-ID" dirty="0" smtClean="0">
                <a:latin typeface="Arial Narrow" panose="020B0606020202030204" pitchFamily="34" charset="0"/>
              </a:rPr>
              <a:t>Kitab fi Ibhthail Harakah fil Falakil Buruj (Gerakan Bintang dan Galaksi)</a:t>
            </a:r>
          </a:p>
          <a:p>
            <a:pPr marL="514350" indent="-514350">
              <a:buAutoNum type="arabicPeriod"/>
            </a:pPr>
            <a:r>
              <a:rPr lang="id-ID" dirty="0" smtClean="0">
                <a:latin typeface="Arial Narrow" panose="020B0606020202030204" pitchFamily="34" charset="0"/>
              </a:rPr>
              <a:t>Kitab fi Tarkibil Aflak (susunan bintang)</a:t>
            </a:r>
          </a:p>
          <a:p>
            <a:pPr marL="514350" indent="-514350">
              <a:buAutoNum type="arabicPeriod"/>
            </a:pPr>
            <a:r>
              <a:rPr lang="id-ID" dirty="0" smtClean="0">
                <a:latin typeface="Arial Narrow" panose="020B0606020202030204" pitchFamily="34" charset="0"/>
              </a:rPr>
              <a:t>Kitab fi Harakatil Falak (gerakan bintang)</a:t>
            </a:r>
            <a:endParaRPr lang="id-ID" dirty="0">
              <a:latin typeface="Arial Narrow" panose="020B0606020202030204" pitchFamily="34" charset="0"/>
            </a:endParaRPr>
          </a:p>
        </p:txBody>
      </p:sp>
    </p:spTree>
    <p:extLst>
      <p:ext uri="{BB962C8B-B14F-4D97-AF65-F5344CB8AC3E}">
        <p14:creationId xmlns:p14="http://schemas.microsoft.com/office/powerpoint/2010/main" xmlns="" val="2882059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id-ID" dirty="0" smtClean="0">
                <a:latin typeface="Bauhaus 93" panose="04030905020B02020C02" pitchFamily="82" charset="0"/>
              </a:rPr>
              <a:t>3. Bidang Mekanika dan Fisika</a:t>
            </a:r>
            <a:endParaRPr lang="id-ID" dirty="0">
              <a:latin typeface="Bauhaus 93" panose="04030905020B02020C02" pitchFamily="82" charset="0"/>
            </a:endParaRPr>
          </a:p>
        </p:txBody>
      </p:sp>
      <p:sp>
        <p:nvSpPr>
          <p:cNvPr id="3" name="Content Placeholder 2"/>
          <p:cNvSpPr>
            <a:spLocks noGrp="1"/>
          </p:cNvSpPr>
          <p:nvPr>
            <p:ph idx="1"/>
          </p:nvPr>
        </p:nvSpPr>
        <p:spPr/>
        <p:txBody>
          <a:bodyPr/>
          <a:lstStyle/>
          <a:p>
            <a:pPr>
              <a:buFontTx/>
              <a:buChar char="-"/>
            </a:pPr>
            <a:r>
              <a:rPr lang="id-ID" dirty="0" smtClean="0">
                <a:latin typeface="Arial Narrow" panose="020B0606020202030204" pitchFamily="34" charset="0"/>
              </a:rPr>
              <a:t>Ia sebagai pendiri statika</a:t>
            </a:r>
          </a:p>
          <a:p>
            <a:pPr>
              <a:buFontTx/>
              <a:buChar char="-"/>
            </a:pPr>
            <a:r>
              <a:rPr lang="id-ID" dirty="0" smtClean="0">
                <a:latin typeface="Arial Narrow" panose="020B0606020202030204" pitchFamily="34" charset="0"/>
              </a:rPr>
              <a:t>Ia memeriksa kondisi kesetimbangan tubuh balok dan tuas</a:t>
            </a:r>
          </a:p>
          <a:p>
            <a:pPr>
              <a:buFontTx/>
              <a:buChar char="-"/>
            </a:pPr>
            <a:r>
              <a:rPr lang="id-ID" dirty="0" smtClean="0">
                <a:latin typeface="Arial Narrow" panose="020B0606020202030204" pitchFamily="34" charset="0"/>
              </a:rPr>
              <a:t>Selain menerjemhkan sejumlah besar buku dirinya sendiri, ia mendirikan sebuah sekolah terjemahan dan mengawasi terjemahan dari sejumlah besar buku –buku dari Yunani ke Arab.</a:t>
            </a:r>
          </a:p>
          <a:p>
            <a:pPr>
              <a:buFontTx/>
              <a:buChar char="-"/>
            </a:pPr>
            <a:endParaRPr lang="id-ID" dirty="0">
              <a:latin typeface="Arial Narrow" panose="020B0606020202030204" pitchFamily="34" charset="0"/>
            </a:endParaRPr>
          </a:p>
        </p:txBody>
      </p:sp>
    </p:spTree>
    <p:extLst>
      <p:ext uri="{BB962C8B-B14F-4D97-AF65-F5344CB8AC3E}">
        <p14:creationId xmlns:p14="http://schemas.microsoft.com/office/powerpoint/2010/main" xmlns="" val="2744947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848" y="105818"/>
            <a:ext cx="10515600" cy="1325563"/>
          </a:xfrm>
        </p:spPr>
        <p:txBody>
          <a:bodyPr/>
          <a:lstStyle/>
          <a:p>
            <a:pPr algn="ctr"/>
            <a:r>
              <a:rPr lang="id-ID" dirty="0" smtClean="0">
                <a:latin typeface="Bauhaus 93" panose="04030905020B02020C02" pitchFamily="82" charset="0"/>
              </a:rPr>
              <a:t>Tentang Karya Thabit</a:t>
            </a:r>
            <a:endParaRPr lang="id-ID" dirty="0">
              <a:latin typeface="Bauhaus 93" panose="04030905020B02020C02" pitchFamily="82"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87734911"/>
              </p:ext>
            </p:extLst>
          </p:nvPr>
        </p:nvGraphicFramePr>
        <p:xfrm>
          <a:off x="851848" y="1683736"/>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215507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6319</TotalTime>
  <Words>892</Words>
  <Application>Microsoft Office PowerPoint</Application>
  <PresentationFormat>Custom</PresentationFormat>
  <Paragraphs>68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BIOGRAFI TOKOH ILMUWAN ISLAM</vt:lpstr>
      <vt:lpstr>TSABIT/THABIT IBNU QURRA IBNU MARWAN AL-SABI AL-HARRANI</vt:lpstr>
      <vt:lpstr>Perjalanan</vt:lpstr>
      <vt:lpstr>Slide 4</vt:lpstr>
      <vt:lpstr>Slide 5</vt:lpstr>
      <vt:lpstr>1. Bidang Matematika</vt:lpstr>
      <vt:lpstr>Slide 7</vt:lpstr>
      <vt:lpstr>2. Bidang Astronomi</vt:lpstr>
      <vt:lpstr>Buku hasil karya Thabit tentang astronomi</vt:lpstr>
      <vt:lpstr>3. Bidang Mekanika dan Fisika</vt:lpstr>
      <vt:lpstr>Tentang Karya Thabit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BIOGRAFI TOKOH ILMUWAN ISLAM</dc:title>
  <dc:creator>pc</dc:creator>
  <cp:lastModifiedBy>Eny Winaryati</cp:lastModifiedBy>
  <cp:revision>23</cp:revision>
  <dcterms:created xsi:type="dcterms:W3CDTF">2017-02-24T16:01:06Z</dcterms:created>
  <dcterms:modified xsi:type="dcterms:W3CDTF">2017-03-29T16:58:33Z</dcterms:modified>
</cp:coreProperties>
</file>